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6"/>
  </p:notesMasterIdLst>
  <p:sldIdLst>
    <p:sldId id="4286" r:id="rId2"/>
    <p:sldId id="4270" r:id="rId3"/>
    <p:sldId id="4273" r:id="rId4"/>
    <p:sldId id="4338" r:id="rId5"/>
    <p:sldId id="4340" r:id="rId6"/>
    <p:sldId id="4298" r:id="rId7"/>
    <p:sldId id="4291" r:id="rId8"/>
    <p:sldId id="4296" r:id="rId9"/>
    <p:sldId id="4339" r:id="rId10"/>
    <p:sldId id="4341" r:id="rId11"/>
    <p:sldId id="4352" r:id="rId12"/>
    <p:sldId id="4336" r:id="rId13"/>
    <p:sldId id="4299" r:id="rId14"/>
    <p:sldId id="4300" r:id="rId15"/>
    <p:sldId id="4305" r:id="rId16"/>
    <p:sldId id="4302" r:id="rId17"/>
    <p:sldId id="4309" r:id="rId18"/>
    <p:sldId id="4342" r:id="rId19"/>
    <p:sldId id="4343" r:id="rId20"/>
    <p:sldId id="4310" r:id="rId21"/>
    <p:sldId id="4360" r:id="rId22"/>
    <p:sldId id="4358" r:id="rId23"/>
    <p:sldId id="4344" r:id="rId24"/>
    <p:sldId id="4345" r:id="rId25"/>
    <p:sldId id="4347" r:id="rId26"/>
    <p:sldId id="4306" r:id="rId27"/>
    <p:sldId id="4318" r:id="rId28"/>
    <p:sldId id="4361" r:id="rId29"/>
    <p:sldId id="4311" r:id="rId30"/>
    <p:sldId id="4313" r:id="rId31"/>
    <p:sldId id="4315" r:id="rId32"/>
    <p:sldId id="4316" r:id="rId33"/>
    <p:sldId id="4317" r:id="rId34"/>
    <p:sldId id="4351" r:id="rId35"/>
    <p:sldId id="4307" r:id="rId36"/>
    <p:sldId id="4324" r:id="rId37"/>
    <p:sldId id="4325" r:id="rId38"/>
    <p:sldId id="4320" r:id="rId39"/>
    <p:sldId id="4321" r:id="rId40"/>
    <p:sldId id="4322" r:id="rId41"/>
    <p:sldId id="4353" r:id="rId42"/>
    <p:sldId id="4354" r:id="rId43"/>
    <p:sldId id="4355" r:id="rId44"/>
    <p:sldId id="4319" r:id="rId45"/>
    <p:sldId id="4356" r:id="rId46"/>
    <p:sldId id="4308" r:id="rId47"/>
    <p:sldId id="4327" r:id="rId48"/>
    <p:sldId id="4357" r:id="rId49"/>
    <p:sldId id="4328" r:id="rId50"/>
    <p:sldId id="4335" r:id="rId51"/>
    <p:sldId id="4350" r:id="rId52"/>
    <p:sldId id="4333" r:id="rId53"/>
    <p:sldId id="4334" r:id="rId54"/>
    <p:sldId id="436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46A"/>
    <a:srgbClr val="16A6CD"/>
    <a:srgbClr val="B5EBFD"/>
    <a:srgbClr val="B2DDC9"/>
    <a:srgbClr val="B6EBFD"/>
    <a:srgbClr val="94D2E7"/>
    <a:srgbClr val="68B6D8"/>
    <a:srgbClr val="17A7CE"/>
    <a:srgbClr val="78BECC"/>
    <a:srgbClr val="A2E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3"/>
  </p:normalViewPr>
  <p:slideViewPr>
    <p:cSldViewPr snapToGrid="0" snapToObjects="1">
      <p:cViewPr varScale="1">
        <p:scale>
          <a:sx n="63" d="100"/>
          <a:sy n="63" d="100"/>
        </p:scale>
        <p:origin x="820" y="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9F00-1524-42D2-9EDE-2B8765D37D08}" type="datetimeFigureOut">
              <a:rPr lang="en-IE" smtClean="0"/>
              <a:t>26/09/2022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F281E-31D9-4729-937C-564F93705FBF}" type="slidenum">
              <a:rPr lang="en-IE" smtClean="0"/>
              <a:t>‹#›</a:t>
            </a:fld>
            <a:endParaRPr lang="en-IE"/>
          </a:p>
        </p:txBody>
      </p:sp>
    </p:spTree>
    <p:extLst>
      <p:ext uri="{BB962C8B-B14F-4D97-AF65-F5344CB8AC3E}">
        <p14:creationId xmlns:p14="http://schemas.microsoft.com/office/powerpoint/2010/main" val="120564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DIGITAL CROSSROADS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DIGITAL CROSSROADS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0"/>
            <a:ext cx="12192000" cy="4463512"/>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Chart, pie chart&#10;&#10;Description automatically generated">
            <a:extLst>
              <a:ext uri="{FF2B5EF4-FFF2-40B4-BE49-F238E27FC236}">
                <a16:creationId xmlns:a16="http://schemas.microsoft.com/office/drawing/2014/main" id="{927AD6B4-D256-ED46-AAAD-9A497EF83581}"/>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14" name="Picture 13" descr="A picture containing text, electronics&#10;&#10;Description automatically generated">
            <a:extLst>
              <a:ext uri="{FF2B5EF4-FFF2-40B4-BE49-F238E27FC236}">
                <a16:creationId xmlns:a16="http://schemas.microsoft.com/office/drawing/2014/main" id="{7463AD93-0D5F-D141-98E1-8F97202D5473}"/>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15" name="TextBox 14">
            <a:extLst>
              <a:ext uri="{FF2B5EF4-FFF2-40B4-BE49-F238E27FC236}">
                <a16:creationId xmlns:a16="http://schemas.microsoft.com/office/drawing/2014/main" id="{7C1805AB-F937-BB42-9DD0-B14AC69A91B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08DEE851-1F49-6345-8072-72784A7EF3F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41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Light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993BF0-E949-9442-8F3F-88EF65AAE9F9}"/>
              </a:ext>
            </a:extLst>
          </p:cNvPr>
          <p:cNvSpPr/>
          <p:nvPr userDrawn="1"/>
        </p:nvSpPr>
        <p:spPr>
          <a:xfrm>
            <a:off x="0" y="0"/>
            <a:ext cx="12192000" cy="4463512"/>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AB63FBDE-FDE6-0D42-B01E-198833AB0951}"/>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17AA7F62-4D50-A049-9FA6-8BBD0FCA89D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9" name="Rectangle 18">
            <a:extLst>
              <a:ext uri="{FF2B5EF4-FFF2-40B4-BE49-F238E27FC236}">
                <a16:creationId xmlns:a16="http://schemas.microsoft.com/office/drawing/2014/main" id="{00FBC2AA-05B3-B54C-A8E6-A870C7082CCC}"/>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Chart, pie chart&#10;&#10;Description automatically generated">
            <a:extLst>
              <a:ext uri="{FF2B5EF4-FFF2-40B4-BE49-F238E27FC236}">
                <a16:creationId xmlns:a16="http://schemas.microsoft.com/office/drawing/2014/main" id="{5896660C-FE80-194D-8EB7-E7F1C1F95755}"/>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21" name="Picture 20" descr="A picture containing text, electronics&#10;&#10;Description automatically generated">
            <a:extLst>
              <a:ext uri="{FF2B5EF4-FFF2-40B4-BE49-F238E27FC236}">
                <a16:creationId xmlns:a16="http://schemas.microsoft.com/office/drawing/2014/main" id="{A13405E7-092B-6D42-BB64-9FB61ED530FD}"/>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22" name="TextBox 21">
            <a:extLst>
              <a:ext uri="{FF2B5EF4-FFF2-40B4-BE49-F238E27FC236}">
                <a16:creationId xmlns:a16="http://schemas.microsoft.com/office/drawing/2014/main" id="{0D4C7627-0EF7-6342-B71E-15A0C8568313}"/>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976E3E90-5CF3-114D-AF1D-52FA1A9ABA0B}"/>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3394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4705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55A074-2A7E-A34F-BB83-0DE692897021}"/>
              </a:ext>
            </a:extLst>
          </p:cNvPr>
          <p:cNvSpPr/>
          <p:nvPr userDrawn="1"/>
        </p:nvSpPr>
        <p:spPr>
          <a:xfrm flipV="1">
            <a:off x="1115878" y="-3"/>
            <a:ext cx="5736184" cy="6892757"/>
          </a:xfrm>
          <a:prstGeom prst="rect">
            <a:avLst/>
          </a:prstGeom>
          <a:solidFill>
            <a:srgbClr val="40A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91F5E2CB-71D0-E94F-A642-6400406A179D}"/>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72B6BBC8-3111-924D-B33A-1A03B1C3482A}"/>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88EA4554-8487-CD42-AF3B-B4BE819B0833}"/>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E9EF7EE7-BD3B-A745-A49D-5B18237E23B9}"/>
              </a:ext>
            </a:extLst>
          </p:cNvPr>
          <p:cNvSpPr/>
          <p:nvPr userDrawn="1"/>
        </p:nvSpPr>
        <p:spPr>
          <a:xfrm>
            <a:off x="1400660" y="1458295"/>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8733BB88-FC65-744E-8998-930A9BE4E5EC}"/>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E2CEFBF5-CD2C-F744-8F8B-265DF25F51BA}"/>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13542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B0D0C7FA-1E69-2244-99A8-E2126262BBE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9BBF264C-DBA3-B346-BA29-E40B836D36F3}"/>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3" name="TextBox 12">
            <a:extLst>
              <a:ext uri="{FF2B5EF4-FFF2-40B4-BE49-F238E27FC236}">
                <a16:creationId xmlns:a16="http://schemas.microsoft.com/office/drawing/2014/main" id="{C3450EBB-5CF6-354E-BAFC-CD1048882C8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BB3A01A-FB45-FE44-A533-F7376E967CA7}"/>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Slide -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012B4CAE-53F2-0242-A444-C612B4A27BE1}"/>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688536EE-5FAF-3545-8788-ECA7BA61F55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hoto Slide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6965B19-141C-5C4F-A4C8-1F918077364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9BF8684-032A-EF4B-9076-9D5583E4001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8CBF4B"/>
          </a:solidFill>
          <a:ln>
            <a:solidFill>
              <a:srgbClr val="68B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TextBox 19">
            <a:extLst>
              <a:ext uri="{FF2B5EF4-FFF2-40B4-BE49-F238E27FC236}">
                <a16:creationId xmlns:a16="http://schemas.microsoft.com/office/drawing/2014/main" id="{2001E38A-B792-D147-A8D9-766D1F678C96}"/>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9648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AEEEC7C7-55B2-554F-9538-613F77C9715B}"/>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30AA3768-D7C0-5040-BAE8-05A99243DE7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DIGITAL CROSSROADS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4D96C42C-F68B-A847-AC2D-215C73EF2A5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A5B28967-CF9D-DA47-9317-D9A86F6E9CC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06C5BC-7DA1-284B-92AA-35E0A7B11036}"/>
              </a:ext>
            </a:extLst>
          </p:cNvPr>
          <p:cNvSpPr/>
          <p:nvPr userDrawn="1"/>
        </p:nvSpPr>
        <p:spPr>
          <a:xfrm>
            <a:off x="408953"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7">
            <a:extLst>
              <a:ext uri="{FF2B5EF4-FFF2-40B4-BE49-F238E27FC236}">
                <a16:creationId xmlns:a16="http://schemas.microsoft.com/office/drawing/2014/main" id="{452171CF-60CB-7343-A6E2-52E7CB2944C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20AFE7EB-E855-7A42-80AA-9DBF9960ACC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5" name="TextBox 14">
            <a:extLst>
              <a:ext uri="{FF2B5EF4-FFF2-40B4-BE49-F238E27FC236}">
                <a16:creationId xmlns:a16="http://schemas.microsoft.com/office/drawing/2014/main" id="{5FB1956A-C4DA-6944-8FC5-0F16C4F576E9}"/>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C754111C-E8F1-B747-9EDB-6689DA3E989E}"/>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FF013DC2-24A8-CD43-9BE5-09714A6CA31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2EB53389-C765-3F4A-9AD6-A4AABEE45C8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ght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7A7CE"/>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17A7CE"/>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79030E9D-025C-7043-83FB-A34839E784F6}"/>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5855EABB-D8D1-F44C-8D57-0131784558F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94733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8E6DF64B-C6D1-4A4B-8852-133EE99F07F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EB026498-D846-354A-AA1F-479263772F9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B5E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09446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B5EBF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TextBox 17">
            <a:extLst>
              <a:ext uri="{FF2B5EF4-FFF2-40B4-BE49-F238E27FC236}">
                <a16:creationId xmlns:a16="http://schemas.microsoft.com/office/drawing/2014/main" id="{23DECEB6-0ECD-4940-95B6-8E28EE8933C7}"/>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0" name="Rectangle 19">
            <a:extLst>
              <a:ext uri="{FF2B5EF4-FFF2-40B4-BE49-F238E27FC236}">
                <a16:creationId xmlns:a16="http://schemas.microsoft.com/office/drawing/2014/main" id="{4F6298DE-EA66-1B46-81CB-72C977D5EC3A}"/>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TextBox 13">
            <a:extLst>
              <a:ext uri="{FF2B5EF4-FFF2-40B4-BE49-F238E27FC236}">
                <a16:creationId xmlns:a16="http://schemas.microsoft.com/office/drawing/2014/main" id="{B8B0322C-CB55-874D-AE16-ADBED87F85A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FD4E59AE-567E-BF40-A783-6A1BD4A47DC5}"/>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CA1BAE71-6A53-8444-AD92-4AAE9B1DE0FE}"/>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1" name="Rectangle 10">
            <a:extLst>
              <a:ext uri="{FF2B5EF4-FFF2-40B4-BE49-F238E27FC236}">
                <a16:creationId xmlns:a16="http://schemas.microsoft.com/office/drawing/2014/main" id="{F5C384D9-BCC7-4349-AB8E-5D935694D79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6" name="TextBox 25">
            <a:extLst>
              <a:ext uri="{FF2B5EF4-FFF2-40B4-BE49-F238E27FC236}">
                <a16:creationId xmlns:a16="http://schemas.microsoft.com/office/drawing/2014/main" id="{523B371B-E8C7-9D40-9B2D-ABD88435EB2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5FF6824B-9316-2148-A6F8-F0B9AA1FA0E4}"/>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9979572" cy="444585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Chart, pie chart&#10;&#10;Description automatically generated">
            <a:extLst>
              <a:ext uri="{FF2B5EF4-FFF2-40B4-BE49-F238E27FC236}">
                <a16:creationId xmlns:a16="http://schemas.microsoft.com/office/drawing/2014/main" id="{F2486777-C3D2-3F44-B2FC-05077BBD7182}"/>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567841" y="1"/>
            <a:ext cx="4398187" cy="6858000"/>
          </a:xfrm>
          <a:prstGeom prst="rect">
            <a:avLst/>
          </a:prstGeom>
        </p:spPr>
      </p:pic>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0" name="Picture 19" descr="Text&#10;&#10;Description automatically generated">
            <a:extLst>
              <a:ext uri="{FF2B5EF4-FFF2-40B4-BE49-F238E27FC236}">
                <a16:creationId xmlns:a16="http://schemas.microsoft.com/office/drawing/2014/main" id="{2ADEB906-51E8-C14A-8B69-EB1E6CCE363A}"/>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pic>
        <p:nvPicPr>
          <p:cNvPr id="23" name="Picture 22" descr="A picture containing text, electronics&#10;&#10;Description automatically generated">
            <a:extLst>
              <a:ext uri="{FF2B5EF4-FFF2-40B4-BE49-F238E27FC236}">
                <a16:creationId xmlns:a16="http://schemas.microsoft.com/office/drawing/2014/main" id="{320BD979-5920-9D47-B621-39DF5ABAE0ED}"/>
              </a:ext>
            </a:extLst>
          </p:cNvPr>
          <p:cNvPicPr/>
          <p:nvPr userDrawn="1"/>
        </p:nvPicPr>
        <p:blipFill rotWithShape="1">
          <a:blip r:embed="rId4" cstate="screen">
            <a:extLst>
              <a:ext uri="{28A0092B-C50C-407E-A947-70E740481C1C}">
                <a14:useLocalDpi xmlns:a14="http://schemas.microsoft.com/office/drawing/2010/main"/>
              </a:ext>
            </a:extLst>
          </a:blip>
          <a:srcRect l="3425" t="9997" r="8007" b="9997"/>
          <a:stretch/>
        </p:blipFill>
        <p:spPr>
          <a:xfrm>
            <a:off x="7977106" y="0"/>
            <a:ext cx="4206236" cy="6858000"/>
          </a:xfrm>
          <a:prstGeom prst="rect">
            <a:avLst/>
          </a:prstGeom>
        </p:spPr>
      </p:pic>
      <p:grpSp>
        <p:nvGrpSpPr>
          <p:cNvPr id="24" name="Group 23">
            <a:extLst>
              <a:ext uri="{FF2B5EF4-FFF2-40B4-BE49-F238E27FC236}">
                <a16:creationId xmlns:a16="http://schemas.microsoft.com/office/drawing/2014/main" id="{9574199C-09F0-3544-910A-D5B21BB68C6C}"/>
              </a:ext>
            </a:extLst>
          </p:cNvPr>
          <p:cNvGrpSpPr/>
          <p:nvPr userDrawn="1"/>
        </p:nvGrpSpPr>
        <p:grpSpPr>
          <a:xfrm>
            <a:off x="9456007" y="5616012"/>
            <a:ext cx="2735993" cy="679345"/>
            <a:chOff x="0" y="0"/>
            <a:chExt cx="2301694" cy="571500"/>
          </a:xfrm>
        </p:grpSpPr>
        <p:sp>
          <p:nvSpPr>
            <p:cNvPr id="25" name="Rectangle 24">
              <a:extLst>
                <a:ext uri="{FF2B5EF4-FFF2-40B4-BE49-F238E27FC236}">
                  <a16:creationId xmlns:a16="http://schemas.microsoft.com/office/drawing/2014/main" id="{911E7E81-E9D4-C24D-BD00-6FBAE2DC7E7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93D2759E-F2C0-7247-9C37-A807E3761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9A005C6D-C557-8C40-9A4B-18E56859A221}"/>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9446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6A6C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68B6D7"/>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5EF370A9-5285-9B4A-9539-88E2947F70C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DC985CC1-90D8-1D4F-B1B0-535F4F309AA2}"/>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16A6C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dirty="0"/>
              <a:t>Heading</a:t>
            </a:r>
          </a:p>
        </p:txBody>
      </p:sp>
      <p:sp>
        <p:nvSpPr>
          <p:cNvPr id="31" name="TextBox 30">
            <a:extLst>
              <a:ext uri="{FF2B5EF4-FFF2-40B4-BE49-F238E27FC236}">
                <a16:creationId xmlns:a16="http://schemas.microsoft.com/office/drawing/2014/main" id="{8D865DA8-D342-3B40-8290-60CF0E7BFEC5}"/>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A3474D7-1475-BB4A-B884-E274FF69AFF3}"/>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09446A"/>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7A7CE"/>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68B6D7"/>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94D2E7"/>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A2E6FD">
              <a:alpha val="80000"/>
            </a:srgbClr>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TextBox 22">
            <a:extLst>
              <a:ext uri="{FF2B5EF4-FFF2-40B4-BE49-F238E27FC236}">
                <a16:creationId xmlns:a16="http://schemas.microsoft.com/office/drawing/2014/main" id="{9358FE7C-53B5-804B-96B7-3B24E418C723}"/>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817E9303-681F-0048-A6C6-56CDDA379797}"/>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094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17A7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94D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68B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A2E6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9" name="TextBox 28">
            <a:extLst>
              <a:ext uri="{FF2B5EF4-FFF2-40B4-BE49-F238E27FC236}">
                <a16:creationId xmlns:a16="http://schemas.microsoft.com/office/drawing/2014/main" id="{269F3A2A-351F-CB43-B386-A21B781DAEDC}"/>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1" name="Rectangle 30">
            <a:extLst>
              <a:ext uri="{FF2B5EF4-FFF2-40B4-BE49-F238E27FC236}">
                <a16:creationId xmlns:a16="http://schemas.microsoft.com/office/drawing/2014/main" id="{0A500BE9-7B69-224F-BA84-60099A15C22C}"/>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1188A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17A7C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68B6D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4D2E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8ACD2E5E-ED39-4F46-A8A6-E08592CBDBBD}"/>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A48F6B7B-0C7A-4744-B059-262AA5E22CC6}"/>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3" name="TextBox 22">
            <a:extLst>
              <a:ext uri="{FF2B5EF4-FFF2-40B4-BE49-F238E27FC236}">
                <a16:creationId xmlns:a16="http://schemas.microsoft.com/office/drawing/2014/main" id="{774729F5-09B4-5042-9ED9-2B92D0380F94}"/>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622A2E27-B090-7A4F-8C0B-B042AB4BA32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68B6D8"/>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09446A"/>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17A7CE"/>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5EBFD"/>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94D2E7"/>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672F0D6B-E412-0746-B0A5-20AF7C098F9E}"/>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78" name="Rectangle 77">
            <a:extLst>
              <a:ext uri="{FF2B5EF4-FFF2-40B4-BE49-F238E27FC236}">
                <a16:creationId xmlns:a16="http://schemas.microsoft.com/office/drawing/2014/main" id="{BBA6BE2E-87B4-EE4F-898C-0E39CB96399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09446A"/>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4D2E7"/>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40A3C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5EBFD"/>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68B6D8"/>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09446A"/>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40A3C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68B6D8"/>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4D2E7"/>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5EBFD"/>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CC4CD94B-46AF-2547-A4C8-39426B7B828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5" name="Rectangle 34">
            <a:extLst>
              <a:ext uri="{FF2B5EF4-FFF2-40B4-BE49-F238E27FC236}">
                <a16:creationId xmlns:a16="http://schemas.microsoft.com/office/drawing/2014/main" id="{E292648B-AE5F-FA43-A644-F264A4926FA1}"/>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9" name="Text Placeholder 17">
            <a:extLst>
              <a:ext uri="{FF2B5EF4-FFF2-40B4-BE49-F238E27FC236}">
                <a16:creationId xmlns:a16="http://schemas.microsoft.com/office/drawing/2014/main" id="{550F4531-AE4C-A840-B366-CDBE04585520}"/>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50" name="Text Placeholder 17">
            <a:extLst>
              <a:ext uri="{FF2B5EF4-FFF2-40B4-BE49-F238E27FC236}">
                <a16:creationId xmlns:a16="http://schemas.microsoft.com/office/drawing/2014/main" id="{969C042B-6724-6743-BDC5-417EBAEEAB48}"/>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TextBox 30">
            <a:extLst>
              <a:ext uri="{FF2B5EF4-FFF2-40B4-BE49-F238E27FC236}">
                <a16:creationId xmlns:a16="http://schemas.microsoft.com/office/drawing/2014/main" id="{018543B7-30F6-4D49-A795-CE95F19ED661}"/>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0E05AD4-862A-6348-AD6E-A530D3817007}"/>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0C6A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09446A"/>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TextBox 27">
            <a:extLst>
              <a:ext uri="{FF2B5EF4-FFF2-40B4-BE49-F238E27FC236}">
                <a16:creationId xmlns:a16="http://schemas.microsoft.com/office/drawing/2014/main" id="{5B3278EC-80F2-DA45-B5F3-135C065121D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9" name="Rectangle 28">
            <a:extLst>
              <a:ext uri="{FF2B5EF4-FFF2-40B4-BE49-F238E27FC236}">
                <a16:creationId xmlns:a16="http://schemas.microsoft.com/office/drawing/2014/main" id="{2201BA95-35D5-7A4D-BC1F-49A189FFC29E}"/>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15532B8-2538-E046-9F38-9D3CC49FDCB2}"/>
              </a:ext>
            </a:extLst>
          </p:cNvPr>
          <p:cNvSpPr/>
          <p:nvPr userDrawn="1"/>
        </p:nvSpPr>
        <p:spPr>
          <a:xfrm>
            <a:off x="0" y="0"/>
            <a:ext cx="7882759" cy="458928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20" name="Picture 19" descr="Chart, pie chart&#10;&#10;Description automatically generated">
            <a:extLst>
              <a:ext uri="{FF2B5EF4-FFF2-40B4-BE49-F238E27FC236}">
                <a16:creationId xmlns:a16="http://schemas.microsoft.com/office/drawing/2014/main" id="{ECA96872-5B15-DD49-B7D3-71A7C3866D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56" t="24542" r="10184" b="4768"/>
          <a:stretch/>
        </p:blipFill>
        <p:spPr>
          <a:xfrm>
            <a:off x="5490561" y="-15766"/>
            <a:ext cx="4716000" cy="6926641"/>
          </a:xfrm>
          <a:prstGeom prst="rect">
            <a:avLst/>
          </a:prstGeom>
        </p:spPr>
      </p:pic>
      <p:sp>
        <p:nvSpPr>
          <p:cNvPr id="21" name="Text Placeholder 23">
            <a:extLst>
              <a:ext uri="{FF2B5EF4-FFF2-40B4-BE49-F238E27FC236}">
                <a16:creationId xmlns:a16="http://schemas.microsoft.com/office/drawing/2014/main" id="{90199F5B-D031-9D47-A7DA-DA6BB65519CB}"/>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2" name="Text Placeholder 23">
            <a:extLst>
              <a:ext uri="{FF2B5EF4-FFF2-40B4-BE49-F238E27FC236}">
                <a16:creationId xmlns:a16="http://schemas.microsoft.com/office/drawing/2014/main" id="{5EB13F38-D14D-074B-AB8B-74D467F5D92C}"/>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2</a:t>
            </a:r>
          </a:p>
        </p:txBody>
      </p:sp>
      <p:pic>
        <p:nvPicPr>
          <p:cNvPr id="23" name="Picture 22" descr="Text&#10;&#10;Description automatically generated">
            <a:extLst>
              <a:ext uri="{FF2B5EF4-FFF2-40B4-BE49-F238E27FC236}">
                <a16:creationId xmlns:a16="http://schemas.microsoft.com/office/drawing/2014/main" id="{0B67BDC0-F87D-7042-BC5E-2451F1AA2728}"/>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grpSp>
        <p:nvGrpSpPr>
          <p:cNvPr id="25" name="Group 24">
            <a:extLst>
              <a:ext uri="{FF2B5EF4-FFF2-40B4-BE49-F238E27FC236}">
                <a16:creationId xmlns:a16="http://schemas.microsoft.com/office/drawing/2014/main" id="{7F08C5FC-C17A-3F40-A2F6-B001E6C80B77}"/>
              </a:ext>
            </a:extLst>
          </p:cNvPr>
          <p:cNvGrpSpPr/>
          <p:nvPr userDrawn="1"/>
        </p:nvGrpSpPr>
        <p:grpSpPr>
          <a:xfrm>
            <a:off x="7630200" y="5707117"/>
            <a:ext cx="2513713" cy="624153"/>
            <a:chOff x="0" y="0"/>
            <a:chExt cx="2301694" cy="571500"/>
          </a:xfrm>
        </p:grpSpPr>
        <p:sp>
          <p:nvSpPr>
            <p:cNvPr id="26" name="Rectangle 25">
              <a:extLst>
                <a:ext uri="{FF2B5EF4-FFF2-40B4-BE49-F238E27FC236}">
                  <a16:creationId xmlns:a16="http://schemas.microsoft.com/office/drawing/2014/main" id="{4C8488C5-33E8-A345-8EBB-18019A4652F6}"/>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7" name="Picture 26">
              <a:extLst>
                <a:ext uri="{FF2B5EF4-FFF2-40B4-BE49-F238E27FC236}">
                  <a16:creationId xmlns:a16="http://schemas.microsoft.com/office/drawing/2014/main" id="{0385B55F-998C-AD45-867C-F435A3F949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8" name="Rectangle 27">
            <a:extLst>
              <a:ext uri="{FF2B5EF4-FFF2-40B4-BE49-F238E27FC236}">
                <a16:creationId xmlns:a16="http://schemas.microsoft.com/office/drawing/2014/main" id="{C2087ABD-59C6-7844-8969-CD1A5BECA26A}"/>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Freeform 23">
            <a:extLst>
              <a:ext uri="{FF2B5EF4-FFF2-40B4-BE49-F238E27FC236}">
                <a16:creationId xmlns:a16="http://schemas.microsoft.com/office/drawing/2014/main" id="{31CCC751-56C4-C54F-BC4C-BC2C8BB03447}"/>
              </a:ext>
            </a:extLst>
          </p:cNvPr>
          <p:cNvSpPr>
            <a:spLocks noGrp="1"/>
          </p:cNvSpPr>
          <p:nvPr>
            <p:ph type="pic" sz="quarter" idx="17"/>
          </p:nvPr>
        </p:nvSpPr>
        <p:spPr>
          <a:xfrm>
            <a:off x="7888405" y="-13648"/>
            <a:ext cx="4339988" cy="6892120"/>
          </a:xfrm>
          <a:custGeom>
            <a:avLst/>
            <a:gdLst>
              <a:gd name="connsiteX0" fmla="*/ 2320119 w 4339988"/>
              <a:gd name="connsiteY0" fmla="*/ 0 h 6892120"/>
              <a:gd name="connsiteX1" fmla="*/ 4339988 w 4339988"/>
              <a:gd name="connsiteY1" fmla="*/ 13648 h 6892120"/>
              <a:gd name="connsiteX2" fmla="*/ 4339988 w 4339988"/>
              <a:gd name="connsiteY2" fmla="*/ 6892120 h 6892120"/>
              <a:gd name="connsiteX3" fmla="*/ 2210937 w 4339988"/>
              <a:gd name="connsiteY3" fmla="*/ 6892120 h 6892120"/>
              <a:gd name="connsiteX4" fmla="*/ 2210937 w 4339988"/>
              <a:gd name="connsiteY4" fmla="*/ 4626591 h 6892120"/>
              <a:gd name="connsiteX5" fmla="*/ 0 w 4339988"/>
              <a:gd name="connsiteY5" fmla="*/ 2374711 h 689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988" h="6892120">
                <a:moveTo>
                  <a:pt x="2320119" y="0"/>
                </a:moveTo>
                <a:lnTo>
                  <a:pt x="4339988" y="13648"/>
                </a:lnTo>
                <a:lnTo>
                  <a:pt x="4339988" y="6892120"/>
                </a:lnTo>
                <a:lnTo>
                  <a:pt x="2210937" y="6892120"/>
                </a:lnTo>
                <a:lnTo>
                  <a:pt x="2210937" y="4626591"/>
                </a:lnTo>
                <a:lnTo>
                  <a:pt x="0" y="2374711"/>
                </a:lnTo>
                <a:close/>
              </a:path>
            </a:pathLst>
          </a:custGeom>
        </p:spPr>
        <p:txBody>
          <a:bodyPr wrap="square">
            <a:noAutofit/>
          </a:body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525965" y="4650146"/>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509765" y="5896330"/>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514999" y="5286268"/>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937040" y="4618817"/>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937040" y="5241776"/>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945204" y="5885339"/>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136593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09446A"/>
                </a:solidFill>
                <a:effectLst/>
                <a:latin typeface="+mn-lt"/>
                <a:ea typeface="Times New Roman" panose="02020603050405020304" pitchFamily="18" charset="0"/>
                <a:cs typeface="Poppins" pitchFamily="2" charset="77"/>
              </a:rPr>
              <a:t>This </a:t>
            </a:r>
            <a:r>
              <a:rPr lang="en-US" sz="850" dirty="0" err="1">
                <a:solidFill>
                  <a:srgbClr val="09446A"/>
                </a:solidFill>
                <a:effectLst/>
                <a:latin typeface="+mn-lt"/>
                <a:ea typeface="Times New Roman" panose="02020603050405020304" pitchFamily="18" charset="0"/>
                <a:cs typeface="Poppins" pitchFamily="2" charset="77"/>
              </a:rPr>
              <a:t>programme</a:t>
            </a:r>
            <a:r>
              <a:rPr lang="en-US" sz="850" dirty="0">
                <a:solidFill>
                  <a:srgbClr val="09446A"/>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09446A"/>
                </a:solidFill>
                <a:effectLst/>
                <a:latin typeface="+mn-lt"/>
                <a:ea typeface="Calibri" panose="020F0502020204030204" pitchFamily="34" charset="0"/>
                <a:cs typeface="Poppins" pitchFamily="2" charset="77"/>
              </a:rPr>
              <a:t>  </a:t>
            </a:r>
            <a:r>
              <a:rPr lang="en-US" sz="850" dirty="0">
                <a:solidFill>
                  <a:srgbClr val="09446A"/>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09446A"/>
              </a:solidFill>
              <a:effectLst/>
              <a:latin typeface="+mn-lt"/>
              <a:ea typeface="Calibri" panose="020F0502020204030204" pitchFamily="34" charset="0"/>
              <a:cs typeface="Poppins" pitchFamily="2" charset="77"/>
            </a:endParaRP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6940248" y="4856073"/>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4C1DC6-B74F-4470-B299-68FE1350D23A}"/>
              </a:ext>
            </a:extLst>
          </p:cNvPr>
          <p:cNvSpPr/>
          <p:nvPr userDrawn="1"/>
        </p:nvSpPr>
        <p:spPr>
          <a:xfrm flipV="1">
            <a:off x="0" y="-215757"/>
            <a:ext cx="12192000" cy="7073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2649838" y="70542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2649838" y="178005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2649838" y="283981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2635983" y="389800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1410704" y="87746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1410704" y="195208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1410704" y="301185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1396849" y="407003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1410704" y="5147339"/>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2649838" y="4959966"/>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7E6E0986-8666-4906-83B6-89A73EEB69B0}"/>
              </a:ext>
            </a:extLst>
          </p:cNvPr>
          <p:cNvSpPr>
            <a:spLocks noGrp="1"/>
          </p:cNvSpPr>
          <p:nvPr>
            <p:ph type="body" sz="quarter" idx="28" hasCustomPrompt="1"/>
          </p:nvPr>
        </p:nvSpPr>
        <p:spPr>
          <a:xfrm>
            <a:off x="1410704" y="604131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20" name="Text Placeholder 25">
            <a:extLst>
              <a:ext uri="{FF2B5EF4-FFF2-40B4-BE49-F238E27FC236}">
                <a16:creationId xmlns:a16="http://schemas.microsoft.com/office/drawing/2014/main" id="{25D748C6-48DB-4777-9E43-6A651B33CCF9}"/>
              </a:ext>
            </a:extLst>
          </p:cNvPr>
          <p:cNvSpPr>
            <a:spLocks noGrp="1"/>
          </p:cNvSpPr>
          <p:nvPr>
            <p:ph type="body" sz="quarter" idx="29" hasCustomPrompt="1"/>
          </p:nvPr>
        </p:nvSpPr>
        <p:spPr>
          <a:xfrm>
            <a:off x="2649838" y="585393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380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ist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4C1DC6-B74F-4470-B299-68FE1350D23A}"/>
              </a:ext>
            </a:extLst>
          </p:cNvPr>
          <p:cNvSpPr/>
          <p:nvPr userDrawn="1"/>
        </p:nvSpPr>
        <p:spPr>
          <a:xfrm flipV="1">
            <a:off x="0" y="-215757"/>
            <a:ext cx="12192000" cy="7073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2649838" y="70542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2649838" y="178005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2649838" y="283981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2635983" y="389800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1410704" y="87746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1410704" y="195208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1410704" y="301185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1396849" y="407003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1410704" y="5147339"/>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2649838" y="4959966"/>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2243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B6C32-197D-C745-BB1A-B4B93C01BC96}"/>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5" name="Rectangle 14">
            <a:extLst>
              <a:ext uri="{FF2B5EF4-FFF2-40B4-BE49-F238E27FC236}">
                <a16:creationId xmlns:a16="http://schemas.microsoft.com/office/drawing/2014/main" id="{C04EFAE7-718A-7C40-BF77-D8EE81FAF6BC}"/>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Light Blue">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9/26/2022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78" r:id="rId6"/>
    <p:sldLayoutId id="2147483879" r:id="rId7"/>
    <p:sldLayoutId id="2147483840" r:id="rId8"/>
    <p:sldLayoutId id="2147483841" r:id="rId9"/>
    <p:sldLayoutId id="2147483861" r:id="rId10"/>
    <p:sldLayoutId id="2147483862" r:id="rId11"/>
    <p:sldLayoutId id="2147483863" r:id="rId12"/>
    <p:sldLayoutId id="2147483835" r:id="rId13"/>
    <p:sldLayoutId id="2147483836" r:id="rId14"/>
    <p:sldLayoutId id="2147483831" r:id="rId15"/>
    <p:sldLayoutId id="2147483846" r:id="rId16"/>
    <p:sldLayoutId id="2147483873" r:id="rId17"/>
    <p:sldLayoutId id="2147483834" r:id="rId18"/>
    <p:sldLayoutId id="2147483845" r:id="rId19"/>
    <p:sldLayoutId id="2147483869" r:id="rId20"/>
    <p:sldLayoutId id="2147483866" r:id="rId21"/>
    <p:sldLayoutId id="2147483833" r:id="rId22"/>
    <p:sldLayoutId id="2147483847" r:id="rId23"/>
    <p:sldLayoutId id="2147483871"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53" r:id="rId40"/>
    <p:sldLayoutId id="2147483880"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psycom.net/iadcriteria.html"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mentalup.co/blog/technology-addiction-test" TargetMode="External"/><Relationship Id="rId1" Type="http://schemas.openxmlformats.org/officeDocument/2006/relationships/slideLayout" Target="../slideLayouts/slideLayout17.xml"/><Relationship Id="rId4" Type="http://schemas.openxmlformats.org/officeDocument/2006/relationships/hyperlink" Target="https://www.citrix.com/solutions/digital-workspace/what-is-digital-wellnes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hazeldenbettyford.org/articles/prevention/teen-technology-addiction" TargetMode="External"/><Relationship Id="rId2" Type="http://schemas.openxmlformats.org/officeDocument/2006/relationships/hyperlink" Target="https://www.psycom.net/iadcriteria.html" TargetMode="Externa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hyperlink" Target="https://www.citrix.com/solutions/digital-workspace/what-is-digital-wellness.html" TargetMode="External"/><Relationship Id="rId4" Type="http://schemas.openxmlformats.org/officeDocument/2006/relationships/hyperlink" Target="https://open.spotify.com/episode/5ImBVajRbFxT2Lie86Vnn0?si=6a638b24b408421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todoist.com/productivity-methods/pomodoro-technique"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ebmd.com/eye-health/what-is-blue-light#:~:text=Blue%20light%20has%20shorter%20wavelengths,between%20400%20and%20490%20nanometers." TargetMode="External"/><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trello.com/en" TargetMode="External"/><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slack.com/apps" TargetMode="External"/><Relationship Id="rId1" Type="http://schemas.openxmlformats.org/officeDocument/2006/relationships/slideLayout" Target="../slideLayouts/slideLayout20.xml"/><Relationship Id="rId4" Type="http://schemas.openxmlformats.org/officeDocument/2006/relationships/hyperlink" Target="https://slack.com/intl/en-i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rescuetime.com/"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yoclinic.org/healthy-lifestyle/consumer-health/in-depth/mindfulness-exercises/art-20046356#:~:text=Mindfulness%20is%20a%20type%20of,mind%20and%20help%20reduce%20stress."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positivepsychology.com/mindfulness-at-work/" TargetMode="External"/><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cbsnews.com/news/does-technology-make-people-happier/" TargetMode="Externa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headspace.com/"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calm.com/" TargetMode="Externa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breakthru.me/" TargetMode="Externa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hyperlink" Target="https://psychcentral.com/blog/ready-set-journal-64-journaling-prompts-for-self-discovery"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0adeZP6aDQw" TargetMode="External"/><Relationship Id="rId2" Type="http://schemas.openxmlformats.org/officeDocument/2006/relationships/slideLayout" Target="../slideLayouts/slideLayout22.xml"/><Relationship Id="rId1" Type="http://schemas.openxmlformats.org/officeDocument/2006/relationships/video" Target="https://www.youtube.com/embed/0adeZP6aDQw?feature=oembed" TargetMode="Externa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o0xI45Vch0A" TargetMode="External"/><Relationship Id="rId2" Type="http://schemas.openxmlformats.org/officeDocument/2006/relationships/slideLayout" Target="../slideLayouts/slideLayout22.xml"/><Relationship Id="rId1" Type="http://schemas.openxmlformats.org/officeDocument/2006/relationships/video" Target="https://www.youtube.com/embed/o0xI45Vch0A?feature=oembed" TargetMode="Externa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qzR62JJCMBQ" TargetMode="External"/><Relationship Id="rId2" Type="http://schemas.openxmlformats.org/officeDocument/2006/relationships/slideLayout" Target="../slideLayouts/slideLayout22.xml"/><Relationship Id="rId1" Type="http://schemas.openxmlformats.org/officeDocument/2006/relationships/video" Target="https://www.youtube.com/embed/qzR62JJCMBQ?feature=oembed" TargetMode="External"/><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5AqgMo1P05E" TargetMode="External"/><Relationship Id="rId2" Type="http://schemas.openxmlformats.org/officeDocument/2006/relationships/slideLayout" Target="../slideLayouts/slideLayout22.xml"/><Relationship Id="rId1" Type="http://schemas.openxmlformats.org/officeDocument/2006/relationships/video" Target="https://www.youtube.com/embed/5AqgMo1P05E?feature=oembed" TargetMode="External"/><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381919" y="4440291"/>
            <a:ext cx="8032737" cy="697353"/>
          </a:xfrm>
        </p:spPr>
        <p:txBody>
          <a:bodyPr/>
          <a:lstStyle/>
          <a:p>
            <a:r>
              <a:rPr lang="en-US" dirty="0"/>
              <a:t>Module 2 - Technology addiction and guidance for digital systems &amp; tools</a:t>
            </a:r>
            <a:endParaRPr lang="en-IE" dirty="0"/>
          </a:p>
          <a:p>
            <a:endParaRPr lang="en-US"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p:txBody>
          <a:bodyPr/>
          <a:lstStyle/>
          <a:p>
            <a:r>
              <a:rPr lang="en-US" dirty="0"/>
              <a:t>Digital Crossroads OERs</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734714" y="1570931"/>
            <a:ext cx="11076286" cy="4885036"/>
          </a:xfrm>
        </p:spPr>
        <p:txBody>
          <a:bodyPr>
            <a:normAutofit/>
          </a:bodyPr>
          <a:lstStyle/>
          <a:p>
            <a:pPr marL="0" indent="0"/>
            <a:r>
              <a:rPr lang="en-US" sz="2200" dirty="0"/>
              <a:t>There are many potential symptoms of technology and internet addiction. The following two slides highlight 11 potential symptoms:</a:t>
            </a:r>
          </a:p>
          <a:p>
            <a:pPr marL="342900" indent="-342900">
              <a:buFont typeface="Arial" panose="020B0604020202020204" pitchFamily="34" charset="0"/>
              <a:buChar char="•"/>
            </a:pPr>
            <a:r>
              <a:rPr lang="en-US" sz="2200" dirty="0"/>
              <a:t>Inability to moderate or abstain from technology or a specific digital medium.</a:t>
            </a:r>
          </a:p>
          <a:p>
            <a:pPr marL="342900" indent="-342900">
              <a:buFont typeface="Arial" panose="020B0604020202020204" pitchFamily="34" charset="0"/>
              <a:buChar char="•"/>
            </a:pPr>
            <a:r>
              <a:rPr lang="en-US" sz="2200" dirty="0"/>
              <a:t>Preoccupation with thinking about using technological devices.</a:t>
            </a:r>
          </a:p>
          <a:p>
            <a:pPr marL="342900" indent="-342900">
              <a:buFont typeface="Arial" panose="020B0604020202020204" pitchFamily="34" charset="0"/>
              <a:buChar char="•"/>
            </a:pPr>
            <a:r>
              <a:rPr lang="en-US" sz="2200" dirty="0"/>
              <a:t>Compulsive technological use or experiencing cravings and urges to use digital devices.</a:t>
            </a:r>
          </a:p>
          <a:p>
            <a:pPr marL="342900" indent="-342900">
              <a:buFont typeface="Arial" panose="020B0604020202020204" pitchFamily="34" charset="0"/>
              <a:buChar char="•"/>
            </a:pPr>
            <a:r>
              <a:rPr lang="en-US" sz="2200" dirty="0"/>
              <a:t>Neglecting important life areas (e.g. work or relationships) at the expense of technology.</a:t>
            </a:r>
          </a:p>
          <a:p>
            <a:pPr marL="342900" indent="-342900">
              <a:buFont typeface="Arial" panose="020B0604020202020204" pitchFamily="34" charset="0"/>
              <a:buChar char="•"/>
            </a:pPr>
            <a:r>
              <a:rPr lang="en-US" sz="2200" dirty="0"/>
              <a:t>Continuing to use digital devices despite it contributing to consequences in your life.</a:t>
            </a:r>
          </a:p>
          <a:p>
            <a:pPr marL="342900" indent="-342900">
              <a:buFont typeface="Arial" panose="020B0604020202020204" pitchFamily="34" charset="0"/>
              <a:buChar char="•"/>
            </a:pPr>
            <a:r>
              <a:rPr lang="en-US" sz="2200" dirty="0"/>
              <a:t>Using digital devices for longer durations than intended or finding yourself using digital devices with increased frequency over time.</a:t>
            </a:r>
          </a:p>
          <a:p>
            <a:pPr marL="342900"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561059"/>
            <a:ext cx="10808102" cy="582221"/>
          </a:xfrm>
        </p:spPr>
        <p:txBody>
          <a:bodyPr>
            <a:normAutofit/>
          </a:bodyPr>
          <a:lstStyle/>
          <a:p>
            <a:r>
              <a:rPr lang="en-IE" sz="3200" b="1" dirty="0"/>
              <a:t>Symptoms to Look Out For</a:t>
            </a:r>
            <a:endParaRPr lang="en-IN" sz="3200" b="1" dirty="0"/>
          </a:p>
          <a:p>
            <a:endParaRPr lang="en-US" b="1" dirty="0"/>
          </a:p>
        </p:txBody>
      </p:sp>
      <p:sp>
        <p:nvSpPr>
          <p:cNvPr id="5" name="TextBox 4">
            <a:extLst>
              <a:ext uri="{FF2B5EF4-FFF2-40B4-BE49-F238E27FC236}">
                <a16:creationId xmlns:a16="http://schemas.microsoft.com/office/drawing/2014/main" id="{AA324EEA-5D36-4812-AB07-B8FD35967039}"/>
              </a:ext>
            </a:extLst>
          </p:cNvPr>
          <p:cNvSpPr txBox="1"/>
          <p:nvPr/>
        </p:nvSpPr>
        <p:spPr>
          <a:xfrm>
            <a:off x="619539" y="5935998"/>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spTree>
    <p:extLst>
      <p:ext uri="{BB962C8B-B14F-4D97-AF65-F5344CB8AC3E}">
        <p14:creationId xmlns:p14="http://schemas.microsoft.com/office/powerpoint/2010/main" val="66566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normAutofit/>
          </a:bodyPr>
          <a:lstStyle/>
          <a:p>
            <a:pPr marL="114300" indent="-342900">
              <a:buFont typeface="Arial" panose="020B0604020202020204" pitchFamily="34" charset="0"/>
              <a:buChar char="•"/>
            </a:pPr>
            <a:r>
              <a:rPr lang="en-US" dirty="0"/>
              <a:t>Losing interest in social and leisure activities that you once enjoyed at the expense of technology.</a:t>
            </a:r>
          </a:p>
          <a:p>
            <a:pPr marL="114300" indent="-342900">
              <a:buFont typeface="Arial" panose="020B0604020202020204" pitchFamily="34" charset="0"/>
              <a:buChar char="•"/>
            </a:pPr>
            <a:r>
              <a:rPr lang="en-US" dirty="0"/>
              <a:t>Using digital devices in dangerous situations such as while driving a car or walking across a city street.</a:t>
            </a:r>
          </a:p>
          <a:p>
            <a:pPr marL="114300" indent="-342900">
              <a:buFont typeface="Arial" panose="020B0604020202020204" pitchFamily="34" charset="0"/>
              <a:buChar char="•"/>
            </a:pPr>
            <a:r>
              <a:rPr lang="en-US" dirty="0"/>
              <a:t>Experiencing unwanted mental health symptoms such as depression, anxiety, stress or irritability at the expense of technological usage.</a:t>
            </a:r>
          </a:p>
          <a:p>
            <a:pPr marL="114300" indent="-342900">
              <a:buFont typeface="Arial" panose="020B0604020202020204" pitchFamily="34" charset="0"/>
              <a:buChar char="•"/>
            </a:pPr>
            <a:r>
              <a:rPr lang="en-US" dirty="0"/>
              <a:t>Using digital devices to induce pleasure or experience gratification.</a:t>
            </a:r>
          </a:p>
          <a:p>
            <a:pPr marL="114300" indent="-342900">
              <a:buFont typeface="Arial" panose="020B0604020202020204" pitchFamily="34" charset="0"/>
              <a:buChar char="•"/>
            </a:pPr>
            <a:r>
              <a:rPr lang="en-US" dirty="0"/>
              <a:t>Lying or hiding digital usage from family, friends or colleagues as a result of guilt or shame.</a:t>
            </a: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p:txBody>
          <a:bodyPr>
            <a:normAutofit/>
          </a:bodyPr>
          <a:lstStyle/>
          <a:p>
            <a:r>
              <a:rPr lang="en-IE" sz="3200" b="1" dirty="0"/>
              <a:t>Symptoms to Look Out For</a:t>
            </a:r>
            <a:endParaRPr lang="en-IN" sz="32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rPr>
              <a:t>Source</a:t>
            </a:r>
            <a:endParaRPr lang="en-IE" dirty="0">
              <a:solidFill>
                <a:srgbClr val="09446A"/>
              </a:solidFill>
            </a:endParaRPr>
          </a:p>
        </p:txBody>
      </p:sp>
    </p:spTree>
    <p:extLst>
      <p:ext uri="{BB962C8B-B14F-4D97-AF65-F5344CB8AC3E}">
        <p14:creationId xmlns:p14="http://schemas.microsoft.com/office/powerpoint/2010/main" val="95900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normAutofit/>
          </a:bodyPr>
          <a:lstStyle/>
          <a:p>
            <a:pPr marL="0"/>
            <a:r>
              <a:rPr lang="en-US" dirty="0"/>
              <a:t>The link below contains a survey to identify how likely you are to be addicted to internet and technology use. It should take around 10 minutes to complete, and the result is a comprehensive guide to see where you can improve your use of digital technologies.</a:t>
            </a:r>
          </a:p>
          <a:p>
            <a:pPr marL="0"/>
            <a:endParaRPr lang="en-US" dirty="0"/>
          </a:p>
          <a:p>
            <a:pPr marL="0"/>
            <a:r>
              <a:rPr lang="en-US" dirty="0">
                <a:hlinkClick r:id="rId2">
                  <a:extLst>
                    <a:ext uri="{A12FA001-AC4F-418D-AE19-62706E023703}">
                      <ahyp:hlinkClr xmlns:ahyp="http://schemas.microsoft.com/office/drawing/2018/hyperlinkcolor" val="tx"/>
                    </a:ext>
                  </a:extLst>
                </a:hlinkClick>
              </a:rPr>
              <a:t>Click here for a link to the quiz</a:t>
            </a:r>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fontScale="92500" lnSpcReduction="10000"/>
          </a:bodyPr>
          <a:lstStyle/>
          <a:p>
            <a:r>
              <a:rPr lang="en-IE" sz="3500" b="1" dirty="0"/>
              <a:t>Take a test to see how you score!</a:t>
            </a:r>
            <a:endParaRPr lang="en-IN" sz="3500" b="1" dirty="0"/>
          </a:p>
          <a:p>
            <a:endParaRPr lang="en-US" b="1" dirty="0"/>
          </a:p>
          <a:p>
            <a:endParaRPr lang="en-IE" dirty="0"/>
          </a:p>
        </p:txBody>
      </p:sp>
      <p:pic>
        <p:nvPicPr>
          <p:cNvPr id="6" name="Picture Placeholder 5">
            <a:extLst>
              <a:ext uri="{FF2B5EF4-FFF2-40B4-BE49-F238E27FC236}">
                <a16:creationId xmlns:a16="http://schemas.microsoft.com/office/drawing/2014/main" id="{27E9EB0D-B0CB-4A5A-9F19-BD8AA3DAA87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6091" r="16091"/>
          <a:stretch>
            <a:fillRect/>
          </a:stretch>
        </p:blipFill>
        <p:spPr/>
      </p:pic>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4">
                  <a:extLst>
                    <a:ext uri="{A12FA001-AC4F-418D-AE19-62706E023703}">
                      <ahyp:hlinkClr xmlns:ahyp="http://schemas.microsoft.com/office/drawing/2018/hyperlinkcolor" val="tx"/>
                    </a:ext>
                  </a:extLst>
                </a:hlinkClick>
              </a:rPr>
              <a:t>Source</a:t>
            </a:r>
            <a:endParaRPr lang="en-IE" dirty="0">
              <a:solidFill>
                <a:srgbClr val="09446A"/>
              </a:solidFill>
            </a:endParaRPr>
          </a:p>
        </p:txBody>
      </p:sp>
    </p:spTree>
    <p:extLst>
      <p:ext uri="{BB962C8B-B14F-4D97-AF65-F5344CB8AC3E}">
        <p14:creationId xmlns:p14="http://schemas.microsoft.com/office/powerpoint/2010/main" val="259831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46094" y="1668723"/>
            <a:ext cx="5837536" cy="4303143"/>
          </a:xfrm>
        </p:spPr>
        <p:txBody>
          <a:bodyPr>
            <a:normAutofit/>
          </a:bodyPr>
          <a:lstStyle/>
          <a:p>
            <a:pPr marL="0"/>
            <a:r>
              <a:rPr lang="en-US" sz="2800" dirty="0"/>
              <a:t>Did you score high for the risk of being addicted to technology? Don’t panic!</a:t>
            </a:r>
          </a:p>
          <a:p>
            <a:pPr marL="0"/>
            <a:endParaRPr lang="en-US" sz="2800" dirty="0"/>
          </a:p>
          <a:p>
            <a:pPr marL="0"/>
            <a:r>
              <a:rPr lang="en-US" sz="2800" dirty="0"/>
              <a:t>In the next topic, we will cover some ways to combat the negative affects of technology use, alongside some tips to regulate technology use to help prevent you from some of the negative effects of digital technologies. </a:t>
            </a:r>
          </a:p>
          <a:p>
            <a:pPr marL="0"/>
            <a:endParaRPr lang="en-US" sz="2800" b="1"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a:bodyPr>
          <a:lstStyle/>
          <a:p>
            <a:r>
              <a:rPr lang="en-IE" sz="4600" b="1" dirty="0"/>
              <a:t>Don’t Panic!</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7" name="Picture Placeholder 6">
            <a:extLst>
              <a:ext uri="{FF2B5EF4-FFF2-40B4-BE49-F238E27FC236}">
                <a16:creationId xmlns:a16="http://schemas.microsoft.com/office/drawing/2014/main" id="{07768201-7234-41C5-BC38-4A46D76E88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28973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8"/>
            <a:ext cx="6057635" cy="3867704"/>
          </a:xfrm>
        </p:spPr>
        <p:txBody>
          <a:bodyPr>
            <a:normAutofit/>
          </a:bodyPr>
          <a:lstStyle/>
          <a:p>
            <a:pPr marL="0"/>
            <a:r>
              <a:rPr lang="en-US" dirty="0">
                <a:hlinkClick r:id="rId2">
                  <a:extLst>
                    <a:ext uri="{A12FA001-AC4F-418D-AE19-62706E023703}">
                      <ahyp:hlinkClr xmlns:ahyp="http://schemas.microsoft.com/office/drawing/2018/hyperlinkcolor" val="tx"/>
                    </a:ext>
                  </a:extLst>
                </a:hlinkClick>
              </a:rPr>
              <a:t>Click here for an article on internet addiction, signs and potential treatment</a:t>
            </a:r>
            <a:endParaRPr lang="en-US" dirty="0"/>
          </a:p>
          <a:p>
            <a:pPr marL="0"/>
            <a:endParaRPr lang="en-US" dirty="0"/>
          </a:p>
          <a:p>
            <a:pPr marL="0"/>
            <a:r>
              <a:rPr lang="en-US" dirty="0">
                <a:hlinkClick r:id="rId3">
                  <a:extLst>
                    <a:ext uri="{A12FA001-AC4F-418D-AE19-62706E023703}">
                      <ahyp:hlinkClr xmlns:ahyp="http://schemas.microsoft.com/office/drawing/2018/hyperlinkcolor" val="tx"/>
                    </a:ext>
                  </a:extLst>
                </a:hlinkClick>
              </a:rPr>
              <a:t>Click here for a link on technology addiction and creating a balance</a:t>
            </a:r>
            <a:endParaRPr lang="en-US" dirty="0"/>
          </a:p>
          <a:p>
            <a:pPr marL="0"/>
            <a:endParaRPr lang="en-US" dirty="0"/>
          </a:p>
          <a:p>
            <a:pPr marL="0"/>
            <a:r>
              <a:rPr lang="en-US" dirty="0">
                <a:hlinkClick r:id="rId4">
                  <a:extLst>
                    <a:ext uri="{A12FA001-AC4F-418D-AE19-62706E023703}">
                      <ahyp:hlinkClr xmlns:ahyp="http://schemas.microsoft.com/office/drawing/2018/hyperlinkcolor" val="tx"/>
                    </a:ext>
                  </a:extLst>
                </a:hlinkClick>
              </a:rPr>
              <a:t>Click here to a link to a Spotify podcast episode discussing technology addiction</a:t>
            </a:r>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42900"/>
            <a:ext cx="5085159" cy="882293"/>
          </a:xfrm>
        </p:spPr>
        <p:txBody>
          <a:bodyPr>
            <a:normAutofit fontScale="62500" lnSpcReduction="20000"/>
          </a:bodyPr>
          <a:lstStyle/>
          <a:p>
            <a:r>
              <a:rPr lang="en-IE" sz="4600" b="1" dirty="0"/>
              <a:t>Take a look at the following resources to help your learning</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5">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8" name="Picture Placeholder 7">
            <a:extLst>
              <a:ext uri="{FF2B5EF4-FFF2-40B4-BE49-F238E27FC236}">
                <a16:creationId xmlns:a16="http://schemas.microsoft.com/office/drawing/2014/main" id="{D0635665-B342-4F8A-B598-423592482E2B}"/>
              </a:ext>
            </a:extLst>
          </p:cNvPr>
          <p:cNvPicPr>
            <a:picLocks noGrp="1" noChangeAspect="1"/>
          </p:cNvPicPr>
          <p:nvPr>
            <p:ph type="pic" sz="quarter" idx="10"/>
          </p:nvPr>
        </p:nvPicPr>
        <p:blipFill>
          <a:blip r:embed="rId6"/>
          <a:srcRect/>
          <a:stretch>
            <a:fillRect/>
          </a:stretch>
        </p:blipFill>
        <p:spPr>
          <a:prstGeom prst="rect">
            <a:avLst/>
          </a:prstGeom>
        </p:spPr>
      </p:pic>
    </p:spTree>
    <p:extLst>
      <p:ext uri="{BB962C8B-B14F-4D97-AF65-F5344CB8AC3E}">
        <p14:creationId xmlns:p14="http://schemas.microsoft.com/office/powerpoint/2010/main" val="172689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6F21E0-9C8C-41F0-9693-9AFC3476C9C7}"/>
              </a:ext>
            </a:extLst>
          </p:cNvPr>
          <p:cNvSpPr>
            <a:spLocks noGrp="1"/>
          </p:cNvSpPr>
          <p:nvPr>
            <p:ph type="body" sz="quarter" idx="16"/>
          </p:nvPr>
        </p:nvSpPr>
        <p:spPr>
          <a:xfrm>
            <a:off x="704602" y="2539351"/>
            <a:ext cx="6610597" cy="1202829"/>
          </a:xfrm>
        </p:spPr>
        <p:txBody>
          <a:bodyPr>
            <a:noAutofit/>
          </a:bodyPr>
          <a:lstStyle/>
          <a:p>
            <a:r>
              <a:rPr lang="en-US" dirty="0"/>
              <a:t>How to prevent internet/ technology addiction?</a:t>
            </a:r>
          </a:p>
        </p:txBody>
      </p:sp>
      <p:sp>
        <p:nvSpPr>
          <p:cNvPr id="9" name="Text Placeholder 8">
            <a:extLst>
              <a:ext uri="{FF2B5EF4-FFF2-40B4-BE49-F238E27FC236}">
                <a16:creationId xmlns:a16="http://schemas.microsoft.com/office/drawing/2014/main" id="{C75AA3D1-E6AF-4F27-8573-BB382AEA97B5}"/>
              </a:ext>
            </a:extLst>
          </p:cNvPr>
          <p:cNvSpPr>
            <a:spLocks noGrp="1"/>
          </p:cNvSpPr>
          <p:nvPr>
            <p:ph type="body" sz="quarter" idx="17"/>
          </p:nvPr>
        </p:nvSpPr>
        <p:spPr/>
        <p:txBody>
          <a:bodyPr>
            <a:normAutofit fontScale="85000" lnSpcReduction="20000"/>
          </a:bodyPr>
          <a:lstStyle/>
          <a:p>
            <a:r>
              <a:rPr lang="en-US" dirty="0"/>
              <a:t>02</a:t>
            </a:r>
            <a:endParaRPr lang="en-IE" dirty="0"/>
          </a:p>
        </p:txBody>
      </p:sp>
    </p:spTree>
    <p:extLst>
      <p:ext uri="{BB962C8B-B14F-4D97-AF65-F5344CB8AC3E}">
        <p14:creationId xmlns:p14="http://schemas.microsoft.com/office/powerpoint/2010/main" val="420843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7"/>
            <a:ext cx="6057635" cy="4388817"/>
          </a:xfrm>
        </p:spPr>
        <p:txBody>
          <a:bodyPr>
            <a:normAutofit/>
          </a:bodyPr>
          <a:lstStyle/>
          <a:p>
            <a:pPr marL="0"/>
            <a:r>
              <a:rPr lang="en-US" dirty="0"/>
              <a:t>As the saying goes: “prevention is better than cure”. In the last topic we identified symptoms of an overreliance on technology addiction, as well as some of the science behind how we can become addicted to something. </a:t>
            </a:r>
          </a:p>
          <a:p>
            <a:pPr marL="0"/>
            <a:endParaRPr lang="en-US" dirty="0"/>
          </a:p>
          <a:p>
            <a:pPr marL="0"/>
            <a:r>
              <a:rPr lang="en-US" dirty="0"/>
              <a:t>Within this topic, you will learn some effective ways of how to reduce your dependance on digital technologies, as well as establishing safe ways of technology consumption ensuring that you have a balance.</a:t>
            </a:r>
          </a:p>
          <a:p>
            <a:pPr marL="0"/>
            <a:endParaRPr lang="en-US" sz="18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502920" y="342900"/>
            <a:ext cx="5316953" cy="882293"/>
          </a:xfrm>
        </p:spPr>
        <p:txBody>
          <a:bodyPr>
            <a:normAutofit fontScale="77500" lnSpcReduction="20000"/>
          </a:bodyPr>
          <a:lstStyle/>
          <a:p>
            <a:r>
              <a:rPr lang="en-IE" sz="4600" b="1" dirty="0"/>
              <a:t>What To Expect in This Topic</a:t>
            </a:r>
            <a:endParaRPr lang="en-IN" sz="4600" b="1" dirty="0"/>
          </a:p>
          <a:p>
            <a:endParaRPr lang="en-US" b="1" dirty="0"/>
          </a:p>
          <a:p>
            <a:endParaRPr lang="en-IE" dirty="0"/>
          </a:p>
        </p:txBody>
      </p:sp>
      <p:pic>
        <p:nvPicPr>
          <p:cNvPr id="7" name="Picture Placeholder 6">
            <a:extLst>
              <a:ext uri="{FF2B5EF4-FFF2-40B4-BE49-F238E27FC236}">
                <a16:creationId xmlns:a16="http://schemas.microsoft.com/office/drawing/2014/main" id="{C81351A9-EC03-A6AF-1C7D-085A18A0933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401154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307660" y="1551729"/>
            <a:ext cx="5544402" cy="5167124"/>
          </a:xfrm>
        </p:spPr>
        <p:txBody>
          <a:bodyPr>
            <a:normAutofit lnSpcReduction="10000"/>
          </a:bodyPr>
          <a:lstStyle/>
          <a:p>
            <a:pPr marL="0"/>
            <a:r>
              <a:rPr lang="en-IE" sz="2400" dirty="0"/>
              <a:t>Smartphones ensure tha</a:t>
            </a:r>
            <a:r>
              <a:rPr lang="en-IE" dirty="0"/>
              <a:t>t we are always connected. Whilst this initially sounds brilliant, perhaps you can relate to the times you’ve received an email on a scheduled day off, and felt compelled to answer it?</a:t>
            </a:r>
          </a:p>
          <a:p>
            <a:pPr marL="0"/>
            <a:r>
              <a:rPr lang="en-IE" dirty="0"/>
              <a:t>In order to use your phone in a safe way, particularly at work where it might cause a lot of distraction, it is recommended to monitor your phone use.</a:t>
            </a:r>
          </a:p>
          <a:p>
            <a:pPr marL="0"/>
            <a:r>
              <a:rPr lang="en-IE" dirty="0"/>
              <a:t>You can do this by creating set times to use your phone, or being mindful on how frequently you use it. This ensures that distractions are kept to a minimum, meaning you have less wasted time.</a:t>
            </a:r>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5" y="366426"/>
            <a:ext cx="5380454" cy="896317"/>
          </a:xfrm>
        </p:spPr>
        <p:txBody>
          <a:bodyPr>
            <a:normAutofit fontScale="92500" lnSpcReduction="20000"/>
          </a:bodyPr>
          <a:lstStyle/>
          <a:p>
            <a:r>
              <a:rPr lang="en-US" b="1" dirty="0"/>
              <a:t>Monitoring Your Smartphone Use</a:t>
            </a:r>
            <a:endParaRPr lang="en-IE" b="1" dirty="0"/>
          </a:p>
        </p:txBody>
      </p:sp>
      <p:pic>
        <p:nvPicPr>
          <p:cNvPr id="4" name="Picture Placeholder 3">
            <a:extLst>
              <a:ext uri="{FF2B5EF4-FFF2-40B4-BE49-F238E27FC236}">
                <a16:creationId xmlns:a16="http://schemas.microsoft.com/office/drawing/2014/main" id="{BA653DC5-A9AE-C3E7-CC17-47BAF75D056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46896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7"/>
            <a:ext cx="6057635" cy="4388817"/>
          </a:xfrm>
        </p:spPr>
        <p:txBody>
          <a:bodyPr>
            <a:normAutofit/>
          </a:bodyPr>
          <a:lstStyle/>
          <a:p>
            <a:pPr marL="0"/>
            <a:r>
              <a:rPr lang="en-US" dirty="0"/>
              <a:t>As we saw in the previous topic, notifications can cause a release of the pleasure chemical dopamine. One way to help counter this is by turning off push notifications.</a:t>
            </a:r>
          </a:p>
          <a:p>
            <a:pPr marL="0"/>
            <a:r>
              <a:rPr lang="en-US" dirty="0"/>
              <a:t>A push notification is an automatic message that an app or program will send out when you are not currently using the app.</a:t>
            </a:r>
          </a:p>
          <a:p>
            <a:pPr marL="0"/>
            <a:r>
              <a:rPr lang="en-US" dirty="0"/>
              <a:t>Turning off push notifications helps to ensure that you do not get distracted, as it can take some time to refocus on the task you were trying to complete. </a:t>
            </a:r>
          </a:p>
          <a:p>
            <a:pPr marL="0"/>
            <a:endParaRPr lang="en-US" sz="18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502920" y="342900"/>
            <a:ext cx="5316953" cy="882293"/>
          </a:xfrm>
        </p:spPr>
        <p:txBody>
          <a:bodyPr>
            <a:normAutofit/>
          </a:bodyPr>
          <a:lstStyle/>
          <a:p>
            <a:r>
              <a:rPr lang="en-IE" sz="3200" b="1" dirty="0"/>
              <a:t>Turn Off Push Notifications</a:t>
            </a:r>
            <a:endParaRPr lang="en-IN" sz="3200" b="1" dirty="0"/>
          </a:p>
          <a:p>
            <a:endParaRPr lang="en-US" b="1" dirty="0"/>
          </a:p>
          <a:p>
            <a:endParaRPr lang="en-IE" dirty="0"/>
          </a:p>
        </p:txBody>
      </p:sp>
      <p:pic>
        <p:nvPicPr>
          <p:cNvPr id="6" name="Picture Placeholder 5">
            <a:extLst>
              <a:ext uri="{FF2B5EF4-FFF2-40B4-BE49-F238E27FC236}">
                <a16:creationId xmlns:a16="http://schemas.microsoft.com/office/drawing/2014/main" id="{9E9D5AD6-899A-B51E-055C-C80282FD2CF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16006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187327-6BB7-285F-85B4-AE6BE77DA4EB}"/>
              </a:ext>
            </a:extLst>
          </p:cNvPr>
          <p:cNvSpPr>
            <a:spLocks noGrp="1"/>
          </p:cNvSpPr>
          <p:nvPr>
            <p:ph type="body" sz="quarter" idx="18"/>
          </p:nvPr>
        </p:nvSpPr>
        <p:spPr>
          <a:xfrm>
            <a:off x="447260" y="1757011"/>
            <a:ext cx="5648739" cy="3867704"/>
          </a:xfrm>
        </p:spPr>
        <p:txBody>
          <a:bodyPr/>
          <a:lstStyle/>
          <a:p>
            <a:pPr marL="0"/>
            <a:r>
              <a:rPr lang="en-IE" dirty="0"/>
              <a:t>Feeling the urge to respond to a work related email outside of work hours can impact your work/ life balance. It is important to rethink how quickly you feel you need to respond to work emails.</a:t>
            </a:r>
          </a:p>
          <a:p>
            <a:pPr marL="0"/>
            <a:r>
              <a:rPr lang="en-IE" dirty="0"/>
              <a:t>Try establishing specific times of the day where you respond to emails, and let your colleagues know beforehand if they message you outside of your working hours you’ll get back to them at your earliest convenience. </a:t>
            </a:r>
          </a:p>
        </p:txBody>
      </p:sp>
      <p:sp>
        <p:nvSpPr>
          <p:cNvPr id="6" name="Text Placeholder 5">
            <a:extLst>
              <a:ext uri="{FF2B5EF4-FFF2-40B4-BE49-F238E27FC236}">
                <a16:creationId xmlns:a16="http://schemas.microsoft.com/office/drawing/2014/main" id="{36B9CD63-44D2-E030-20F6-8443332A33EB}"/>
              </a:ext>
            </a:extLst>
          </p:cNvPr>
          <p:cNvSpPr>
            <a:spLocks noGrp="1"/>
          </p:cNvSpPr>
          <p:nvPr>
            <p:ph type="body" sz="quarter" idx="16"/>
          </p:nvPr>
        </p:nvSpPr>
        <p:spPr>
          <a:xfrm>
            <a:off x="447260" y="324920"/>
            <a:ext cx="5759564" cy="1255402"/>
          </a:xfrm>
        </p:spPr>
        <p:txBody>
          <a:bodyPr>
            <a:normAutofit/>
          </a:bodyPr>
          <a:lstStyle/>
          <a:p>
            <a:r>
              <a:rPr lang="en-IE" sz="3200" b="1" dirty="0"/>
              <a:t>Set Email Response Expectations</a:t>
            </a:r>
          </a:p>
        </p:txBody>
      </p:sp>
      <p:pic>
        <p:nvPicPr>
          <p:cNvPr id="8" name="Picture Placeholder 7">
            <a:extLst>
              <a:ext uri="{FF2B5EF4-FFF2-40B4-BE49-F238E27FC236}">
                <a16:creationId xmlns:a16="http://schemas.microsoft.com/office/drawing/2014/main" id="{3F1512CF-9AAD-F34C-F7BB-C7BCE5BE846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04" r="15904"/>
          <a:stretch>
            <a:fillRect/>
          </a:stretch>
        </p:blipFill>
        <p:spPr/>
      </p:pic>
    </p:spTree>
    <p:extLst>
      <p:ext uri="{BB962C8B-B14F-4D97-AF65-F5344CB8AC3E}">
        <p14:creationId xmlns:p14="http://schemas.microsoft.com/office/powerpoint/2010/main" val="319740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B1C0F5E-7743-E345-9945-94F2B3CA18F2}"/>
              </a:ext>
            </a:extLst>
          </p:cNvPr>
          <p:cNvSpPr>
            <a:spLocks noGrp="1"/>
          </p:cNvSpPr>
          <p:nvPr>
            <p:ph type="body" sz="quarter" idx="18"/>
          </p:nvPr>
        </p:nvSpPr>
        <p:spPr>
          <a:xfrm>
            <a:off x="956478" y="1733356"/>
            <a:ext cx="4754535" cy="4329677"/>
          </a:xfrm>
        </p:spPr>
        <p:txBody>
          <a:bodyPr>
            <a:normAutofit/>
          </a:bodyPr>
          <a:lstStyle/>
          <a:p>
            <a:pPr marL="0"/>
            <a:r>
              <a:rPr lang="en-US" dirty="0"/>
              <a:t>Within this module, you will learn will discover information about how digital technologies can be addictive. Examples of technostress, situations and factors that can contribute to each mental state. You will also have the opportunity to explore your own preferences and needs in the digital work environment and become </a:t>
            </a:r>
            <a:r>
              <a:rPr lang="en-US" dirty="0" err="1"/>
              <a:t>familiarised</a:t>
            </a:r>
            <a:r>
              <a:rPr lang="en-US" dirty="0"/>
              <a:t> with the right to disconnect.</a:t>
            </a:r>
          </a:p>
          <a:p>
            <a:endParaRPr lang="en-US" dirty="0"/>
          </a:p>
        </p:txBody>
      </p:sp>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lstStyle/>
          <a:p>
            <a:r>
              <a:rPr lang="en-US" dirty="0"/>
              <a:t>Module 2 Overview</a:t>
            </a:r>
          </a:p>
        </p:txBody>
      </p:sp>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40248" y="565043"/>
            <a:ext cx="5251752" cy="822373"/>
          </a:xfrm>
        </p:spPr>
        <p:txBody>
          <a:bodyPr/>
          <a:lstStyle/>
          <a:p>
            <a:r>
              <a:rPr lang="en-US" dirty="0"/>
              <a:t>Becoming aware of the addictive properties of digital technology</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40248" y="1902153"/>
            <a:ext cx="4754535" cy="822373"/>
          </a:xfrm>
        </p:spPr>
        <p:txBody>
          <a:bodyPr/>
          <a:lstStyle/>
          <a:p>
            <a:r>
              <a:rPr lang="en-US" dirty="0"/>
              <a:t>How to prevent internet/technology addiction?</a:t>
            </a:r>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a:xfrm>
            <a:off x="6940248" y="2699433"/>
            <a:ext cx="4754535" cy="822373"/>
          </a:xfrm>
        </p:spPr>
        <p:txBody>
          <a:bodyPr/>
          <a:lstStyle/>
          <a:p>
            <a:r>
              <a:rPr lang="en-US" dirty="0"/>
              <a:t>Wellbeing-safe resources for productivity and digital collaboration</a:t>
            </a:r>
          </a:p>
        </p:txBody>
      </p:sp>
      <p:sp>
        <p:nvSpPr>
          <p:cNvPr id="23" name="Text Placeholder 22">
            <a:extLst>
              <a:ext uri="{FF2B5EF4-FFF2-40B4-BE49-F238E27FC236}">
                <a16:creationId xmlns:a16="http://schemas.microsoft.com/office/drawing/2014/main" id="{C5EDC5C1-7813-6A47-873A-E493BF1268E6}"/>
              </a:ext>
            </a:extLst>
          </p:cNvPr>
          <p:cNvSpPr>
            <a:spLocks noGrp="1"/>
          </p:cNvSpPr>
          <p:nvPr>
            <p:ph type="body" sz="quarter" idx="24"/>
          </p:nvPr>
        </p:nvSpPr>
        <p:spPr>
          <a:xfrm>
            <a:off x="6926393" y="3921575"/>
            <a:ext cx="4754535" cy="822373"/>
          </a:xfrm>
        </p:spPr>
        <p:txBody>
          <a:bodyPr/>
          <a:lstStyle/>
          <a:p>
            <a:r>
              <a:rPr lang="en-US" dirty="0"/>
              <a:t>Tools to SWITCH OFF and ensure rest</a:t>
            </a:r>
          </a:p>
          <a:p>
            <a:endParaRPr lang="en-US" dirty="0"/>
          </a:p>
        </p:txBody>
      </p:sp>
      <p:sp>
        <p:nvSpPr>
          <p:cNvPr id="25" name="Text Placeholder 24">
            <a:extLst>
              <a:ext uri="{FF2B5EF4-FFF2-40B4-BE49-F238E27FC236}">
                <a16:creationId xmlns:a16="http://schemas.microsoft.com/office/drawing/2014/main" id="{8A3D212E-DA8E-3243-940F-2428164941DC}"/>
              </a:ext>
            </a:extLst>
          </p:cNvPr>
          <p:cNvSpPr>
            <a:spLocks noGrp="1"/>
          </p:cNvSpPr>
          <p:nvPr>
            <p:ph type="body" sz="quarter" idx="4294967295"/>
          </p:nvPr>
        </p:nvSpPr>
        <p:spPr>
          <a:xfrm>
            <a:off x="6926393" y="5004804"/>
            <a:ext cx="4754535" cy="822373"/>
          </a:xfrm>
        </p:spPr>
        <p:txBody>
          <a:bodyPr/>
          <a:lstStyle/>
          <a:p>
            <a:pPr marL="0" indent="0">
              <a:buNone/>
            </a:pPr>
            <a:r>
              <a:rPr lang="en-US" sz="2200" dirty="0">
                <a:solidFill>
                  <a:srgbClr val="09446A"/>
                </a:solidFill>
              </a:rPr>
              <a:t>Exercises and extra resources</a:t>
            </a:r>
          </a:p>
          <a:p>
            <a:pPr marL="0" indent="0">
              <a:buNone/>
            </a:pPr>
            <a:endParaRPr lang="en-US" dirty="0"/>
          </a:p>
        </p:txBody>
      </p:sp>
      <p:sp>
        <p:nvSpPr>
          <p:cNvPr id="4" name="Text Placeholder 3">
            <a:extLst>
              <a:ext uri="{FF2B5EF4-FFF2-40B4-BE49-F238E27FC236}">
                <a16:creationId xmlns:a16="http://schemas.microsoft.com/office/drawing/2014/main" id="{DA8A9400-1417-9049-9C6C-C30C7D60DC1C}"/>
              </a:ext>
            </a:extLst>
          </p:cNvPr>
          <p:cNvSpPr>
            <a:spLocks noGrp="1"/>
          </p:cNvSpPr>
          <p:nvPr>
            <p:ph type="body" sz="quarter" idx="15"/>
          </p:nvPr>
        </p:nvSpPr>
        <p:spPr/>
        <p:txBody>
          <a:bodyPr/>
          <a:lstStyle/>
          <a:p>
            <a:r>
              <a:rPr lang="en-US" dirty="0"/>
              <a:t>1</a:t>
            </a:r>
          </a:p>
        </p:txBody>
      </p:sp>
      <p:sp>
        <p:nvSpPr>
          <p:cNvPr id="18" name="Text Placeholder 17">
            <a:extLst>
              <a:ext uri="{FF2B5EF4-FFF2-40B4-BE49-F238E27FC236}">
                <a16:creationId xmlns:a16="http://schemas.microsoft.com/office/drawing/2014/main" id="{69ADDA10-1D8C-7549-9232-76D13BC69B71}"/>
              </a:ext>
            </a:extLst>
          </p:cNvPr>
          <p:cNvSpPr>
            <a:spLocks noGrp="1"/>
          </p:cNvSpPr>
          <p:nvPr>
            <p:ph type="body" sz="quarter" idx="19"/>
          </p:nvPr>
        </p:nvSpPr>
        <p:spPr/>
        <p:txBody>
          <a:bodyPr/>
          <a:lstStyle/>
          <a:p>
            <a:r>
              <a:rPr lang="en-US" dirty="0"/>
              <a:t>2</a:t>
            </a:r>
          </a:p>
        </p:txBody>
      </p:sp>
      <p:sp>
        <p:nvSpPr>
          <p:cNvPr id="20" name="Text Placeholder 19">
            <a:extLst>
              <a:ext uri="{FF2B5EF4-FFF2-40B4-BE49-F238E27FC236}">
                <a16:creationId xmlns:a16="http://schemas.microsoft.com/office/drawing/2014/main" id="{7A3E6AA6-A95B-3341-A1D4-54F399B994E0}"/>
              </a:ext>
            </a:extLst>
          </p:cNvPr>
          <p:cNvSpPr>
            <a:spLocks noGrp="1"/>
          </p:cNvSpPr>
          <p:nvPr>
            <p:ph type="body" sz="quarter" idx="21"/>
          </p:nvPr>
        </p:nvSpPr>
        <p:spPr/>
        <p:txBody>
          <a:bodyPr/>
          <a:lstStyle/>
          <a:p>
            <a:r>
              <a:rPr lang="en-US" dirty="0"/>
              <a:t>3</a:t>
            </a:r>
          </a:p>
        </p:txBody>
      </p:sp>
      <p:sp>
        <p:nvSpPr>
          <p:cNvPr id="22" name="Text Placeholder 21">
            <a:extLst>
              <a:ext uri="{FF2B5EF4-FFF2-40B4-BE49-F238E27FC236}">
                <a16:creationId xmlns:a16="http://schemas.microsoft.com/office/drawing/2014/main" id="{4FFEEA72-7428-1044-BED7-929E4C3B0FA6}"/>
              </a:ext>
            </a:extLst>
          </p:cNvPr>
          <p:cNvSpPr>
            <a:spLocks noGrp="1"/>
          </p:cNvSpPr>
          <p:nvPr>
            <p:ph type="body" sz="quarter" idx="23"/>
          </p:nvPr>
        </p:nvSpPr>
        <p:spPr/>
        <p:txBody>
          <a:bodyPr/>
          <a:lstStyle/>
          <a:p>
            <a:r>
              <a:rPr lang="en-US" dirty="0"/>
              <a:t>4</a:t>
            </a:r>
          </a:p>
        </p:txBody>
      </p:sp>
      <p:sp>
        <p:nvSpPr>
          <p:cNvPr id="24" name="Text Placeholder 23">
            <a:extLst>
              <a:ext uri="{FF2B5EF4-FFF2-40B4-BE49-F238E27FC236}">
                <a16:creationId xmlns:a16="http://schemas.microsoft.com/office/drawing/2014/main" id="{5D538C9E-2E75-224E-8306-49B4C56F4862}"/>
              </a:ext>
            </a:extLst>
          </p:cNvPr>
          <p:cNvSpPr>
            <a:spLocks noGrp="1"/>
          </p:cNvSpPr>
          <p:nvPr>
            <p:ph type="body" sz="quarter" idx="25"/>
          </p:nvPr>
        </p:nvSpPr>
        <p:spPr/>
        <p:txBody>
          <a:bodyPr/>
          <a:lstStyle/>
          <a:p>
            <a:r>
              <a:rPr lang="en-US" dirty="0"/>
              <a:t>5</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49316" y="1527223"/>
            <a:ext cx="5744631" cy="5305661"/>
          </a:xfrm>
        </p:spPr>
        <p:txBody>
          <a:bodyPr>
            <a:normAutofit/>
          </a:bodyPr>
          <a:lstStyle/>
          <a:p>
            <a:pPr marL="0"/>
            <a:r>
              <a:rPr lang="en-US" dirty="0"/>
              <a:t>Our brains only have a certain amount of energy that we can use for thinking before we need to take a break. When we continue using technology during a break, it does not allow our minds to rest properly.</a:t>
            </a:r>
          </a:p>
          <a:p>
            <a:pPr marL="0"/>
            <a:r>
              <a:rPr lang="en-US" dirty="0"/>
              <a:t>Take regular technology-free breaks throughout the day to ensure proper rest.</a:t>
            </a:r>
          </a:p>
          <a:p>
            <a:pPr marL="0"/>
            <a:r>
              <a:rPr lang="en-US" dirty="0"/>
              <a:t>One method that proves to work well is the pomodoro technique, where you work intensively for 25 minutes, and then take a 5-minute break. Take a 15-30 min break after four </a:t>
            </a:r>
            <a:r>
              <a:rPr lang="en-US" dirty="0" err="1"/>
              <a:t>pomodoros</a:t>
            </a:r>
            <a:r>
              <a:rPr lang="en-US" dirty="0"/>
              <a:t>. Let's take a closer look at the Pomodoro technique.</a:t>
            </a:r>
            <a:endParaRPr lang="en-IE" dirty="0"/>
          </a:p>
          <a:p>
            <a:pPr marL="0"/>
            <a:endParaRPr lang="en-US" sz="2400" b="1" dirty="0"/>
          </a:p>
          <a:p>
            <a:pPr marL="0"/>
            <a:endParaRPr lang="en-IE" dirty="0"/>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491490"/>
            <a:ext cx="5284116" cy="1035733"/>
          </a:xfrm>
        </p:spPr>
        <p:txBody>
          <a:bodyPr>
            <a:normAutofit/>
          </a:bodyPr>
          <a:lstStyle/>
          <a:p>
            <a:r>
              <a:rPr lang="en-IE" sz="3600" b="1" dirty="0"/>
              <a:t>Take Proper Breaks</a:t>
            </a:r>
            <a:endParaRPr lang="en-IN" sz="3600" b="1" dirty="0"/>
          </a:p>
        </p:txBody>
      </p:sp>
      <p:pic>
        <p:nvPicPr>
          <p:cNvPr id="7" name="Picture Placeholder 6">
            <a:extLst>
              <a:ext uri="{FF2B5EF4-FFF2-40B4-BE49-F238E27FC236}">
                <a16:creationId xmlns:a16="http://schemas.microsoft.com/office/drawing/2014/main" id="{CD985602-2B96-7D3A-3F7B-A8CF19F85C0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4195" b="4195"/>
          <a:stretch>
            <a:fillRect/>
          </a:stretch>
        </p:blipFill>
        <p:spPr/>
      </p:pic>
    </p:spTree>
    <p:extLst>
      <p:ext uri="{BB962C8B-B14F-4D97-AF65-F5344CB8AC3E}">
        <p14:creationId xmlns:p14="http://schemas.microsoft.com/office/powerpoint/2010/main" val="4056584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307660" y="1551728"/>
            <a:ext cx="5544402" cy="5676385"/>
          </a:xfrm>
        </p:spPr>
        <p:txBody>
          <a:bodyPr>
            <a:normAutofit/>
          </a:bodyPr>
          <a:lstStyle/>
          <a:p>
            <a:pPr indent="0"/>
            <a:r>
              <a:rPr lang="en-US" sz="2200" dirty="0"/>
              <a:t>The Pomodoro Technique was developed in the 1980s, and was created by an Italian student who was feeling overwhelmed with his university workload. In response to his workload, he promised himself he would work for 10 minutes straight. He found it so successful that he found a kitchen timer shaped like a tomato, and the Pomodoro Technique was born.</a:t>
            </a:r>
          </a:p>
          <a:p>
            <a:pPr indent="0"/>
            <a:r>
              <a:rPr lang="en-US" sz="2200" dirty="0"/>
              <a:t>The Pomodoro Technique is great to:</a:t>
            </a:r>
          </a:p>
          <a:p>
            <a:pPr marL="342900" indent="-342900">
              <a:buFont typeface="Arial" panose="020B0604020202020204" pitchFamily="34" charset="0"/>
              <a:buChar char="•"/>
            </a:pPr>
            <a:r>
              <a:rPr lang="en-US" sz="2200" dirty="0"/>
              <a:t>Make it easy to get started </a:t>
            </a:r>
          </a:p>
          <a:p>
            <a:pPr marL="342900" indent="-342900">
              <a:buFont typeface="Arial" panose="020B0604020202020204" pitchFamily="34" charset="0"/>
              <a:buChar char="•"/>
            </a:pPr>
            <a:r>
              <a:rPr lang="en-US" sz="2200" dirty="0"/>
              <a:t>Combating distractions</a:t>
            </a:r>
          </a:p>
          <a:p>
            <a:pPr marL="342900" indent="-342900">
              <a:buFont typeface="Arial" panose="020B0604020202020204" pitchFamily="34" charset="0"/>
              <a:buChar char="•"/>
            </a:pPr>
            <a:r>
              <a:rPr lang="en-US" sz="2200" dirty="0"/>
              <a:t>Being more aware of time </a:t>
            </a:r>
            <a:r>
              <a:rPr lang="en-US" sz="2200" dirty="0" err="1"/>
              <a:t>wasteage</a:t>
            </a:r>
            <a:endParaRPr lang="en-US" sz="2200" dirty="0"/>
          </a:p>
          <a:p>
            <a:pPr marL="342900" indent="-342900">
              <a:buFont typeface="Arial" panose="020B0604020202020204" pitchFamily="34" charset="0"/>
              <a:buChar char="•"/>
            </a:pPr>
            <a:r>
              <a:rPr lang="en-US" sz="2200" dirty="0"/>
              <a:t>Gamifying your productivity</a:t>
            </a:r>
          </a:p>
          <a:p>
            <a:pPr indent="0"/>
            <a:endParaRPr lang="en-US"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5" y="366426"/>
            <a:ext cx="5380454" cy="896317"/>
          </a:xfrm>
        </p:spPr>
        <p:txBody>
          <a:bodyPr>
            <a:normAutofit fontScale="92500" lnSpcReduction="20000"/>
          </a:bodyPr>
          <a:lstStyle/>
          <a:p>
            <a:r>
              <a:rPr lang="en-US" b="1" dirty="0"/>
              <a:t>What is The Pomodoro Technique?</a:t>
            </a:r>
            <a:endParaRPr lang="en-IE" b="1" dirty="0"/>
          </a:p>
        </p:txBody>
      </p:sp>
      <p:pic>
        <p:nvPicPr>
          <p:cNvPr id="4" name="Picture Placeholder 3">
            <a:extLst>
              <a:ext uri="{FF2B5EF4-FFF2-40B4-BE49-F238E27FC236}">
                <a16:creationId xmlns:a16="http://schemas.microsoft.com/office/drawing/2014/main" id="{161EA84C-416E-500D-E74E-1E8A8760830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6024" r="16024"/>
          <a:stretch>
            <a:fillRect/>
          </a:stretch>
        </p:blipFill>
        <p:spPr/>
      </p:pic>
    </p:spTree>
    <p:extLst>
      <p:ext uri="{BB962C8B-B14F-4D97-AF65-F5344CB8AC3E}">
        <p14:creationId xmlns:p14="http://schemas.microsoft.com/office/powerpoint/2010/main" val="1423498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49316" y="1527223"/>
            <a:ext cx="5744631" cy="5330777"/>
          </a:xfrm>
        </p:spPr>
        <p:txBody>
          <a:bodyPr>
            <a:normAutofit/>
          </a:bodyPr>
          <a:lstStyle/>
          <a:p>
            <a:pPr marL="0"/>
            <a:r>
              <a:rPr lang="en-US" sz="2200" b="1" dirty="0"/>
              <a:t>How the Pomodoro Technique looks in action:</a:t>
            </a:r>
          </a:p>
          <a:p>
            <a:pPr marL="228600" indent="-457200">
              <a:buFont typeface="+mj-lt"/>
              <a:buAutoNum type="arabicPeriod"/>
            </a:pPr>
            <a:r>
              <a:rPr lang="en-US" sz="2200" dirty="0"/>
              <a:t>Get a to-do list and a timer.</a:t>
            </a:r>
          </a:p>
          <a:p>
            <a:pPr marL="228600" indent="-457200">
              <a:buFont typeface="+mj-lt"/>
              <a:buAutoNum type="arabicPeriod"/>
            </a:pPr>
            <a:r>
              <a:rPr lang="en-US" sz="2200" dirty="0"/>
              <a:t>Set your timer for 25 minutes and focus on a single task until the timer rings.</a:t>
            </a:r>
          </a:p>
          <a:p>
            <a:pPr marL="228600" indent="-457200">
              <a:buFont typeface="+mj-lt"/>
              <a:buAutoNum type="arabicPeriod"/>
            </a:pPr>
            <a:r>
              <a:rPr lang="en-US" sz="2200" dirty="0"/>
              <a:t>When your session ends, mark off one pomodoro and record what you completed.</a:t>
            </a:r>
          </a:p>
          <a:p>
            <a:pPr marL="228600" indent="-457200">
              <a:buFont typeface="+mj-lt"/>
              <a:buAutoNum type="arabicPeriod"/>
            </a:pPr>
            <a:r>
              <a:rPr lang="en-US" sz="2200" dirty="0"/>
              <a:t>Enjoy a five-minute break!</a:t>
            </a:r>
          </a:p>
          <a:p>
            <a:pPr marL="228600" indent="-457200">
              <a:buFont typeface="+mj-lt"/>
              <a:buAutoNum type="arabicPeriod"/>
            </a:pPr>
            <a:r>
              <a:rPr lang="en-US" sz="2200" dirty="0"/>
              <a:t>After four </a:t>
            </a:r>
            <a:r>
              <a:rPr lang="en-US" sz="2200" dirty="0" err="1"/>
              <a:t>pomodoros</a:t>
            </a:r>
            <a:r>
              <a:rPr lang="en-US" sz="2200" dirty="0"/>
              <a:t>, take a longer, more restorative 15–30-minute break. </a:t>
            </a:r>
          </a:p>
          <a:p>
            <a:pPr indent="0"/>
            <a:endParaRPr lang="en-US" sz="2000" dirty="0"/>
          </a:p>
          <a:p>
            <a:pPr indent="0"/>
            <a:r>
              <a:rPr lang="en-US" sz="2000" dirty="0">
                <a:hlinkClick r:id="rId2">
                  <a:extLst>
                    <a:ext uri="{A12FA001-AC4F-418D-AE19-62706E023703}">
                      <ahyp:hlinkClr xmlns:ahyp="http://schemas.microsoft.com/office/drawing/2018/hyperlinkcolor" val="tx"/>
                    </a:ext>
                  </a:extLst>
                </a:hlinkClick>
              </a:rPr>
              <a:t>Read more about the pomodoro technique by clicking here:</a:t>
            </a:r>
            <a:endParaRPr lang="en-US" sz="2200" dirty="0"/>
          </a:p>
          <a:p>
            <a:pPr indent="0"/>
            <a:endParaRPr lang="en-US" sz="2200" dirty="0"/>
          </a:p>
          <a:p>
            <a:pPr marL="0"/>
            <a:endParaRPr lang="en-US" dirty="0"/>
          </a:p>
          <a:p>
            <a:endParaRPr lang="en-IE" dirty="0"/>
          </a:p>
          <a:p>
            <a:pPr marL="0"/>
            <a:endParaRPr lang="en-US" sz="2400" b="1" dirty="0"/>
          </a:p>
          <a:p>
            <a:pPr marL="0"/>
            <a:endParaRPr lang="en-IE" dirty="0"/>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0045"/>
            <a:ext cx="5284116" cy="1035733"/>
          </a:xfrm>
        </p:spPr>
        <p:txBody>
          <a:bodyPr>
            <a:normAutofit/>
          </a:bodyPr>
          <a:lstStyle/>
          <a:p>
            <a:r>
              <a:rPr lang="en-IE" sz="3200" b="1" dirty="0"/>
              <a:t>The Pomodoro Technique in Action</a:t>
            </a:r>
            <a:endParaRPr lang="en-IN" sz="3200" b="1" dirty="0"/>
          </a:p>
        </p:txBody>
      </p:sp>
      <p:pic>
        <p:nvPicPr>
          <p:cNvPr id="4" name="Picture Placeholder 3">
            <a:extLst>
              <a:ext uri="{FF2B5EF4-FFF2-40B4-BE49-F238E27FC236}">
                <a16:creationId xmlns:a16="http://schemas.microsoft.com/office/drawing/2014/main" id="{65426A8F-A91A-2AB9-0FDB-EA14C3C5805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743" r="19743"/>
          <a:stretch>
            <a:fillRect/>
          </a:stretch>
        </p:blipFill>
        <p:spPr/>
      </p:pic>
    </p:spTree>
    <p:extLst>
      <p:ext uri="{BB962C8B-B14F-4D97-AF65-F5344CB8AC3E}">
        <p14:creationId xmlns:p14="http://schemas.microsoft.com/office/powerpoint/2010/main" val="119777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307660" y="1551728"/>
            <a:ext cx="5544402" cy="5676385"/>
          </a:xfrm>
        </p:spPr>
        <p:txBody>
          <a:bodyPr>
            <a:normAutofit/>
          </a:bodyPr>
          <a:lstStyle/>
          <a:p>
            <a:pPr marL="0"/>
            <a:r>
              <a:rPr lang="en-IE" sz="2200" dirty="0"/>
              <a:t>There are several downsides to taking your phone to bed. One such downside is that it can impact your sleep as when you have a phone on you, you tend to use it more. This in turn can turn into endless scrolling, cutting into hours left for sleeping.</a:t>
            </a:r>
          </a:p>
          <a:p>
            <a:pPr marL="0"/>
            <a:r>
              <a:rPr lang="en-IE" sz="2200" dirty="0"/>
              <a:t>Screens also output something called ‘blue light’. Research suggests that blue light can be positive as it can increase attention, increase memory and alertness.</a:t>
            </a:r>
          </a:p>
          <a:p>
            <a:pPr marL="0"/>
            <a:r>
              <a:rPr lang="en-IE" sz="2200" dirty="0"/>
              <a:t>However, at night-time blue light</a:t>
            </a:r>
            <a:r>
              <a:rPr lang="en-US" sz="2200" dirty="0"/>
              <a:t> can make it harder to get a good night’s sleep. Blue light also seems to affect the depth of sleep, causing you to wake up in the morning feeling less rested.</a:t>
            </a:r>
            <a:endParaRPr lang="en-IE" sz="22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5" y="366426"/>
            <a:ext cx="5380454" cy="896317"/>
          </a:xfrm>
        </p:spPr>
        <p:txBody>
          <a:bodyPr>
            <a:normAutofit fontScale="92500" lnSpcReduction="20000"/>
          </a:bodyPr>
          <a:lstStyle/>
          <a:p>
            <a:r>
              <a:rPr lang="en-US" b="1" dirty="0"/>
              <a:t>Try Not To Take Your Phone To Bed</a:t>
            </a:r>
            <a:endParaRPr lang="en-IE" b="1" dirty="0"/>
          </a:p>
        </p:txBody>
      </p:sp>
      <p:pic>
        <p:nvPicPr>
          <p:cNvPr id="7" name="Picture Placeholder 6">
            <a:extLst>
              <a:ext uri="{FF2B5EF4-FFF2-40B4-BE49-F238E27FC236}">
                <a16:creationId xmlns:a16="http://schemas.microsoft.com/office/drawing/2014/main" id="{6C0FEC6F-49CA-05FE-DF42-BAEFC5BA4CA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8" name="TextBox 7">
            <a:extLst>
              <a:ext uri="{FF2B5EF4-FFF2-40B4-BE49-F238E27FC236}">
                <a16:creationId xmlns:a16="http://schemas.microsoft.com/office/drawing/2014/main" id="{037FF864-F4AA-C33F-E7A3-F2E2C6DADC4D}"/>
              </a:ext>
            </a:extLst>
          </p:cNvPr>
          <p:cNvSpPr txBox="1"/>
          <p:nvPr/>
        </p:nvSpPr>
        <p:spPr>
          <a:xfrm>
            <a:off x="7249886" y="6540374"/>
            <a:ext cx="2253343" cy="369332"/>
          </a:xfrm>
          <a:prstGeom prst="rect">
            <a:avLst/>
          </a:prstGeom>
          <a:noFill/>
        </p:spPr>
        <p:txBody>
          <a:bodyPr wrap="square" rtlCol="0">
            <a:spAutoFit/>
          </a:bodyPr>
          <a:lstStyle/>
          <a:p>
            <a:r>
              <a:rPr lang="en-IE" b="1" dirty="0">
                <a:hlinkClick r:id="rId3">
                  <a:extLst>
                    <a:ext uri="{A12FA001-AC4F-418D-AE19-62706E023703}">
                      <ahyp:hlinkClr xmlns:ahyp="http://schemas.microsoft.com/office/drawing/2018/hyperlinkcolor" val="tx"/>
                    </a:ext>
                  </a:extLst>
                </a:hlinkClick>
              </a:rPr>
              <a:t>Source</a:t>
            </a:r>
            <a:endParaRPr lang="en-IE" b="1" dirty="0"/>
          </a:p>
        </p:txBody>
      </p:sp>
    </p:spTree>
    <p:extLst>
      <p:ext uri="{BB962C8B-B14F-4D97-AF65-F5344CB8AC3E}">
        <p14:creationId xmlns:p14="http://schemas.microsoft.com/office/powerpoint/2010/main" val="344010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7"/>
            <a:ext cx="6057635" cy="4388817"/>
          </a:xfrm>
        </p:spPr>
        <p:txBody>
          <a:bodyPr>
            <a:normAutofit lnSpcReduction="10000"/>
          </a:bodyPr>
          <a:lstStyle/>
          <a:p>
            <a:pPr marL="0"/>
            <a:r>
              <a:rPr lang="en-US" dirty="0"/>
              <a:t>Exercise can impact the body in a multitude of different ways. As well as being a great stress reliever, it can help to increase mental resilience, allowing us to deal with more stress at a time whilst reducing some of the negative physical effects of stress (such as increased levels of cortisol or a negative impact on digestion or heart health).</a:t>
            </a:r>
          </a:p>
          <a:p>
            <a:pPr marL="0"/>
            <a:r>
              <a:rPr lang="en-US" dirty="0"/>
              <a:t>One of the largest benefits that exercise can have in terms of technology addiction is that it can help to repair some of the damage that technology addiction can cause through changing the neurobiology.</a:t>
            </a:r>
          </a:p>
          <a:p>
            <a:pPr marL="0"/>
            <a:endParaRPr lang="en-US" dirty="0"/>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502920" y="342900"/>
            <a:ext cx="5316953" cy="882293"/>
          </a:xfrm>
        </p:spPr>
        <p:txBody>
          <a:bodyPr>
            <a:normAutofit/>
          </a:bodyPr>
          <a:lstStyle/>
          <a:p>
            <a:r>
              <a:rPr lang="en-IE" sz="3200" b="1" dirty="0"/>
              <a:t>Try to Exercise More</a:t>
            </a:r>
            <a:endParaRPr lang="en-IN" sz="3200" b="1" dirty="0"/>
          </a:p>
          <a:p>
            <a:endParaRPr lang="en-US" b="1" dirty="0"/>
          </a:p>
          <a:p>
            <a:endParaRPr lang="en-IE" dirty="0"/>
          </a:p>
        </p:txBody>
      </p:sp>
      <p:pic>
        <p:nvPicPr>
          <p:cNvPr id="10" name="Picture Placeholder 9">
            <a:extLst>
              <a:ext uri="{FF2B5EF4-FFF2-40B4-BE49-F238E27FC236}">
                <a16:creationId xmlns:a16="http://schemas.microsoft.com/office/drawing/2014/main" id="{D0583B49-5FA3-32C2-835D-9EB4237841D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041" b="1041"/>
          <a:stretch>
            <a:fillRect/>
          </a:stretch>
        </p:blipFill>
        <p:spPr/>
      </p:pic>
    </p:spTree>
    <p:extLst>
      <p:ext uri="{BB962C8B-B14F-4D97-AF65-F5344CB8AC3E}">
        <p14:creationId xmlns:p14="http://schemas.microsoft.com/office/powerpoint/2010/main" val="1086234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187327-6BB7-285F-85B4-AE6BE77DA4EB}"/>
              </a:ext>
            </a:extLst>
          </p:cNvPr>
          <p:cNvSpPr>
            <a:spLocks noGrp="1"/>
          </p:cNvSpPr>
          <p:nvPr>
            <p:ph type="body" sz="quarter" idx="18"/>
          </p:nvPr>
        </p:nvSpPr>
        <p:spPr>
          <a:xfrm>
            <a:off x="447260" y="1580322"/>
            <a:ext cx="5648739" cy="4393418"/>
          </a:xfrm>
        </p:spPr>
        <p:txBody>
          <a:bodyPr>
            <a:normAutofit/>
          </a:bodyPr>
          <a:lstStyle/>
          <a:p>
            <a:pPr marL="0"/>
            <a:r>
              <a:rPr lang="en-IE" dirty="0"/>
              <a:t>You may find that despite your best efforts, you still want to check your phone, or bring it into your room. One way to get around this is by using an app or tool that restricts the usability of your phone.</a:t>
            </a:r>
          </a:p>
          <a:p>
            <a:pPr marL="0"/>
            <a:r>
              <a:rPr lang="en-IE" dirty="0"/>
              <a:t>Many tools are available, and some phones will even have a “zen mode”, which allows you to use your phone for calls and texts, but restricts the smart ability of your phone. We will cover more information about tools for digital wellness later in the module.</a:t>
            </a:r>
          </a:p>
        </p:txBody>
      </p:sp>
      <p:sp>
        <p:nvSpPr>
          <p:cNvPr id="6" name="Text Placeholder 5">
            <a:extLst>
              <a:ext uri="{FF2B5EF4-FFF2-40B4-BE49-F238E27FC236}">
                <a16:creationId xmlns:a16="http://schemas.microsoft.com/office/drawing/2014/main" id="{36B9CD63-44D2-E030-20F6-8443332A33EB}"/>
              </a:ext>
            </a:extLst>
          </p:cNvPr>
          <p:cNvSpPr>
            <a:spLocks noGrp="1"/>
          </p:cNvSpPr>
          <p:nvPr>
            <p:ph type="body" sz="quarter" idx="16"/>
          </p:nvPr>
        </p:nvSpPr>
        <p:spPr>
          <a:xfrm>
            <a:off x="447260" y="324920"/>
            <a:ext cx="5759564" cy="1255402"/>
          </a:xfrm>
        </p:spPr>
        <p:txBody>
          <a:bodyPr>
            <a:normAutofit/>
          </a:bodyPr>
          <a:lstStyle/>
          <a:p>
            <a:r>
              <a:rPr lang="en-IE" sz="3200" b="1" dirty="0"/>
              <a:t>Try Using Timer Apps To Restrict Usage of Technology</a:t>
            </a:r>
          </a:p>
        </p:txBody>
      </p:sp>
      <p:pic>
        <p:nvPicPr>
          <p:cNvPr id="4" name="Picture Placeholder 3">
            <a:extLst>
              <a:ext uri="{FF2B5EF4-FFF2-40B4-BE49-F238E27FC236}">
                <a16:creationId xmlns:a16="http://schemas.microsoft.com/office/drawing/2014/main" id="{F91E6FD1-5A0C-487C-3872-286A160650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45177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305878"/>
            <a:ext cx="6965028" cy="1719470"/>
          </a:xfrm>
        </p:spPr>
        <p:txBody>
          <a:bodyPr>
            <a:normAutofit fontScale="85000" lnSpcReduction="20000"/>
          </a:bodyPr>
          <a:lstStyle/>
          <a:p>
            <a:r>
              <a:rPr lang="en-US" sz="5700" dirty="0"/>
              <a:t>Wellbeing-safe resources for productivity and digital collaboration</a:t>
            </a:r>
          </a:p>
          <a:p>
            <a:endParaRPr lang="en-IE"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03</a:t>
            </a:r>
            <a:endParaRPr lang="en-IE" dirty="0"/>
          </a:p>
        </p:txBody>
      </p:sp>
    </p:spTree>
    <p:extLst>
      <p:ext uri="{BB962C8B-B14F-4D97-AF65-F5344CB8AC3E}">
        <p14:creationId xmlns:p14="http://schemas.microsoft.com/office/powerpoint/2010/main" val="294813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5283618"/>
          </a:xfrm>
        </p:spPr>
        <p:txBody>
          <a:bodyPr>
            <a:normAutofit/>
          </a:bodyPr>
          <a:lstStyle/>
          <a:p>
            <a:pPr marL="228600" indent="0"/>
            <a:r>
              <a:rPr lang="en-US" dirty="0"/>
              <a:t>The next two topics are dedicated to digital tools and techniques to help improve your digital wellness. We will help to explain what different tools are available, and why they might work well for you.</a:t>
            </a:r>
          </a:p>
          <a:p>
            <a:pPr marL="228600" indent="0"/>
            <a:endParaRPr lang="en-US" dirty="0"/>
          </a:p>
          <a:p>
            <a:pPr marL="228600" indent="0"/>
            <a:r>
              <a:rPr lang="en-US" dirty="0"/>
              <a:t>In Topic 3, we will focus on digital tools that will increase your digital wellbeing whilst helping to ensure you are as productive as possible. These digital tools will help to ensure you are organized, communicate effectively and manage your time wisely.</a:t>
            </a:r>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a:bodyPr>
          <a:lstStyle/>
          <a:p>
            <a:r>
              <a:rPr lang="en-US" dirty="0"/>
              <a:t>What to expect in this topic</a:t>
            </a:r>
            <a:endParaRPr lang="en-IE" dirty="0"/>
          </a:p>
        </p:txBody>
      </p:sp>
      <p:pic>
        <p:nvPicPr>
          <p:cNvPr id="4" name="Picture Placeholder 3">
            <a:extLst>
              <a:ext uri="{FF2B5EF4-FFF2-40B4-BE49-F238E27FC236}">
                <a16:creationId xmlns:a16="http://schemas.microsoft.com/office/drawing/2014/main" id="{9637D89D-F5EB-4161-8409-F43BB7C36E5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740961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7B21AD69-71E6-A32D-5354-4FA351DDB8D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5982" b="5982"/>
          <a:stretch>
            <a:fillRect/>
          </a:stretch>
        </p:blipFill>
        <p:spPr/>
      </p:pic>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64772" y="1506621"/>
            <a:ext cx="5488276" cy="5166322"/>
          </a:xfrm>
        </p:spPr>
        <p:txBody>
          <a:bodyPr>
            <a:normAutofit/>
          </a:bodyPr>
          <a:lstStyle/>
          <a:p>
            <a:pPr marL="0"/>
            <a:r>
              <a:rPr lang="en-US" sz="2200" dirty="0"/>
              <a:t>Much research suggests that being organized and having a structured workflow can be extremely helpful in times of stress. Tools that can help you to stay organized can help to reduce levels of work-related stress.</a:t>
            </a:r>
          </a:p>
          <a:p>
            <a:pPr marL="0"/>
            <a:r>
              <a:rPr lang="en-US" sz="2200" dirty="0"/>
              <a:t>By having control of your workload, knowing what is due and when, it can help enable you to experience:</a:t>
            </a:r>
          </a:p>
          <a:p>
            <a:pPr marL="114300" indent="-342900">
              <a:buFont typeface="Arial" panose="020B0604020202020204" pitchFamily="34" charset="0"/>
              <a:buChar char="•"/>
            </a:pPr>
            <a:r>
              <a:rPr lang="en-US" sz="2200" dirty="0"/>
              <a:t>Lower stress levels</a:t>
            </a:r>
          </a:p>
          <a:p>
            <a:pPr marL="114300" indent="-342900">
              <a:buFont typeface="Arial" panose="020B0604020202020204" pitchFamily="34" charset="0"/>
              <a:buChar char="•"/>
            </a:pPr>
            <a:r>
              <a:rPr lang="en-US" sz="2200" dirty="0"/>
              <a:t>Form good daily habits</a:t>
            </a:r>
          </a:p>
          <a:p>
            <a:pPr marL="114300" indent="-342900">
              <a:buFont typeface="Arial" panose="020B0604020202020204" pitchFamily="34" charset="0"/>
              <a:buChar char="•"/>
            </a:pPr>
            <a:r>
              <a:rPr lang="en-US" sz="2200" dirty="0"/>
              <a:t>Take better care of your health</a:t>
            </a:r>
          </a:p>
          <a:p>
            <a:pPr marL="114300" indent="-342900">
              <a:buFont typeface="Arial" panose="020B0604020202020204" pitchFamily="34" charset="0"/>
              <a:buChar char="•"/>
            </a:pPr>
            <a:r>
              <a:rPr lang="en-US" sz="2200" dirty="0"/>
              <a:t>You feel more productive and focused</a:t>
            </a:r>
          </a:p>
          <a:p>
            <a:pPr marL="0"/>
            <a:r>
              <a:rPr lang="en-US" sz="2200" dirty="0"/>
              <a:t>The next few slides will identify tools that will help you to organize your workload.</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5" y="378373"/>
            <a:ext cx="4931330" cy="767256"/>
          </a:xfrm>
        </p:spPr>
        <p:txBody>
          <a:bodyPr>
            <a:normAutofit fontScale="77500" lnSpcReduction="20000"/>
          </a:bodyPr>
          <a:lstStyle/>
          <a:p>
            <a:r>
              <a:rPr lang="en-US" dirty="0"/>
              <a:t>How Can Digital Tools Help You To Manage Digital Stress?</a:t>
            </a:r>
            <a:endParaRPr lang="en-IE" dirty="0"/>
          </a:p>
        </p:txBody>
      </p:sp>
    </p:spTree>
    <p:extLst>
      <p:ext uri="{BB962C8B-B14F-4D97-AF65-F5344CB8AC3E}">
        <p14:creationId xmlns:p14="http://schemas.microsoft.com/office/powerpoint/2010/main" val="170361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1039" y="1577340"/>
            <a:ext cx="5575521" cy="5189220"/>
          </a:xfrm>
        </p:spPr>
        <p:txBody>
          <a:bodyPr>
            <a:normAutofit/>
          </a:bodyPr>
          <a:lstStyle/>
          <a:p>
            <a:r>
              <a:rPr lang="en-US" dirty="0">
                <a:cs typeface="Calibri"/>
              </a:rPr>
              <a:t>Trello enables its users to organize and </a:t>
            </a:r>
            <a:r>
              <a:rPr lang="en-US" dirty="0" err="1">
                <a:cs typeface="Calibri"/>
              </a:rPr>
              <a:t>prioritise</a:t>
            </a:r>
            <a:r>
              <a:rPr lang="en-US" dirty="0">
                <a:cs typeface="Calibri"/>
              </a:rPr>
              <a:t> their projects. Trello gives the user the ability to create boards, lists and cards which enable you to keep your projects </a:t>
            </a:r>
            <a:r>
              <a:rPr lang="en-IE" dirty="0">
                <a:cs typeface="Calibri"/>
              </a:rPr>
              <a:t>organised</a:t>
            </a:r>
            <a:r>
              <a:rPr lang="en-US" dirty="0">
                <a:cs typeface="Calibri"/>
              </a:rPr>
              <a:t>.</a:t>
            </a:r>
          </a:p>
          <a:p>
            <a:r>
              <a:rPr lang="en-US" dirty="0">
                <a:cs typeface="Calibri"/>
              </a:rPr>
              <a:t>With each board, you can share items from many different sources, such as blogs, websites and news articles giving your users accessible information-fast.</a:t>
            </a:r>
          </a:p>
          <a:p>
            <a:r>
              <a:rPr lang="en-US" dirty="0">
                <a:cs typeface="Calibri"/>
              </a:rPr>
              <a:t>With Trello, you can participate in the development of course content within the syllabus, increasing learner engagement and information retention.</a:t>
            </a:r>
            <a:endParaRPr lang="en-US" dirty="0">
              <a:ea typeface="+mn-lt"/>
              <a:cs typeface="+mn-lt"/>
            </a:endParaRP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Trello</a:t>
            </a:r>
            <a:endParaRPr lang="en-IE" dirty="0"/>
          </a:p>
        </p:txBody>
      </p:sp>
      <p:pic>
        <p:nvPicPr>
          <p:cNvPr id="8" name="Picture Placeholder 7">
            <a:extLst>
              <a:ext uri="{FF2B5EF4-FFF2-40B4-BE49-F238E27FC236}">
                <a16:creationId xmlns:a16="http://schemas.microsoft.com/office/drawing/2014/main" id="{BE0518D8-6E88-0C26-5803-D336DEA688D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6025" t="-4192" r="20399" b="4192"/>
          <a:stretch/>
        </p:blipFill>
        <p:spPr>
          <a:xfrm>
            <a:off x="6852062" y="228600"/>
            <a:ext cx="5105121" cy="6362700"/>
          </a:xfrm>
        </p:spPr>
      </p:pic>
      <p:pic>
        <p:nvPicPr>
          <p:cNvPr id="7" name="Picture 6">
            <a:extLst>
              <a:ext uri="{FF2B5EF4-FFF2-40B4-BE49-F238E27FC236}">
                <a16:creationId xmlns:a16="http://schemas.microsoft.com/office/drawing/2014/main" id="{3E28BD2F-7B71-E5F7-DA7B-4B452F3F89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272" y="240524"/>
            <a:ext cx="2105633" cy="1023809"/>
          </a:xfrm>
          <a:prstGeom prst="rect">
            <a:avLst/>
          </a:prstGeom>
        </p:spPr>
      </p:pic>
    </p:spTree>
    <p:extLst>
      <p:ext uri="{BB962C8B-B14F-4D97-AF65-F5344CB8AC3E}">
        <p14:creationId xmlns:p14="http://schemas.microsoft.com/office/powerpoint/2010/main" val="192375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742C6-3C64-2549-A79E-AFF35FCF1C37}"/>
              </a:ext>
            </a:extLst>
          </p:cNvPr>
          <p:cNvSpPr>
            <a:spLocks noGrp="1"/>
          </p:cNvSpPr>
          <p:nvPr>
            <p:ph type="body" sz="quarter" idx="16"/>
          </p:nvPr>
        </p:nvSpPr>
        <p:spPr>
          <a:xfrm>
            <a:off x="854766" y="2375455"/>
            <a:ext cx="6569764" cy="1669774"/>
          </a:xfrm>
        </p:spPr>
        <p:txBody>
          <a:bodyPr>
            <a:normAutofit fontScale="92500" lnSpcReduction="20000"/>
          </a:bodyPr>
          <a:lstStyle/>
          <a:p>
            <a:r>
              <a:rPr lang="en-US" dirty="0"/>
              <a:t>Becoming aware of the addictive properties of digital technology</a:t>
            </a:r>
          </a:p>
          <a:p>
            <a:endParaRPr lang="en-US" dirty="0"/>
          </a:p>
        </p:txBody>
      </p:sp>
      <p:sp>
        <p:nvSpPr>
          <p:cNvPr id="3" name="Text Placeholder 2">
            <a:extLst>
              <a:ext uri="{FF2B5EF4-FFF2-40B4-BE49-F238E27FC236}">
                <a16:creationId xmlns:a16="http://schemas.microsoft.com/office/drawing/2014/main" id="{A5885B9B-C63A-A241-B446-DB4F0254D251}"/>
              </a:ext>
            </a:extLst>
          </p:cNvPr>
          <p:cNvSpPr>
            <a:spLocks noGrp="1"/>
          </p:cNvSpPr>
          <p:nvPr>
            <p:ph type="body" sz="quarter" idx="17"/>
          </p:nvPr>
        </p:nvSpPr>
        <p:spPr/>
        <p:txBody>
          <a:bodyPr>
            <a:normAutofit fontScale="85000" lnSpcReduction="20000"/>
          </a:bodyPr>
          <a:lstStyle/>
          <a:p>
            <a:r>
              <a:rPr lang="en-US" dirty="0"/>
              <a:t>01</a:t>
            </a: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424543" y="1491102"/>
            <a:ext cx="11118273" cy="4485155"/>
          </a:xfrm>
        </p:spPr>
        <p:txBody>
          <a:bodyPr>
            <a:normAutofit lnSpcReduction="10000"/>
          </a:bodyPr>
          <a:lstStyle/>
          <a:p>
            <a:pPr marL="0"/>
            <a:r>
              <a:rPr lang="en-US" sz="2400" dirty="0"/>
              <a:t>As Trello can be used to help </a:t>
            </a:r>
            <a:r>
              <a:rPr lang="en-US" sz="2400" dirty="0" err="1"/>
              <a:t>organise</a:t>
            </a:r>
            <a:r>
              <a:rPr lang="en-US" sz="2400" dirty="0"/>
              <a:t> your workload, it can help to keep you focused on the tasks at hand. Some of the best features of Trello include:</a:t>
            </a:r>
          </a:p>
          <a:p>
            <a:pPr marL="0" indent="0"/>
            <a:r>
              <a:rPr lang="en-US" sz="2400" dirty="0"/>
              <a:t>Comments and Activity - Comments can be added to cards when communicating and collaborating with team members, such as providing feedback or updates.  Use @ to tag a member of your board or team in a comment and they will receive a notification in Trello.</a:t>
            </a:r>
          </a:p>
          <a:p>
            <a:pPr marL="0" indent="0"/>
            <a:r>
              <a:rPr lang="en-US" sz="2400" dirty="0"/>
              <a:t>Power-ups - The Calendar power-up allows you to view all of your cards by date, so if you’ve used the due date function you can see exactly when certain things are going to land.</a:t>
            </a:r>
          </a:p>
          <a:p>
            <a:pPr marL="0" indent="0"/>
            <a:r>
              <a:rPr lang="en-US" sz="2400" dirty="0"/>
              <a:t>Mirroring - Many people have the same card or similar cards across multiple Trello boards that they work with, and it can be difficult to keep them all consistent. Trello has created the ability to mirror Trello cards, which can be useful to people working on similar projects, where the similar information is relevant.</a:t>
            </a:r>
          </a:p>
          <a:p>
            <a:pPr marL="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What are some of the features of Trello?</a:t>
            </a:r>
            <a:endParaRPr lang="en-IE" dirty="0"/>
          </a:p>
        </p:txBody>
      </p:sp>
      <p:pic>
        <p:nvPicPr>
          <p:cNvPr id="7" name="Picture 6">
            <a:extLst>
              <a:ext uri="{FF2B5EF4-FFF2-40B4-BE49-F238E27FC236}">
                <a16:creationId xmlns:a16="http://schemas.microsoft.com/office/drawing/2014/main" id="{43E95FD4-50B0-E0E8-2C00-CEFC97B9E2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4729" y="467293"/>
            <a:ext cx="2105633" cy="1023809"/>
          </a:xfrm>
          <a:prstGeom prst="rect">
            <a:avLst/>
          </a:prstGeom>
        </p:spPr>
      </p:pic>
      <p:sp>
        <p:nvSpPr>
          <p:cNvPr id="8" name="TextBox 7">
            <a:extLst>
              <a:ext uri="{FF2B5EF4-FFF2-40B4-BE49-F238E27FC236}">
                <a16:creationId xmlns:a16="http://schemas.microsoft.com/office/drawing/2014/main" id="{84BCDE5B-1B91-F871-1189-18874C19B5F3}"/>
              </a:ext>
            </a:extLst>
          </p:cNvPr>
          <p:cNvSpPr txBox="1"/>
          <p:nvPr/>
        </p:nvSpPr>
        <p:spPr>
          <a:xfrm>
            <a:off x="233971" y="5976257"/>
            <a:ext cx="6096000" cy="461665"/>
          </a:xfrm>
          <a:prstGeom prst="rect">
            <a:avLst/>
          </a:prstGeom>
          <a:noFill/>
        </p:spPr>
        <p:txBody>
          <a:bodyPr wrap="square">
            <a:spAutoFit/>
          </a:bodyPr>
          <a:lstStyle/>
          <a:p>
            <a:r>
              <a:rPr lang="en-IE" sz="2400" b="1" dirty="0">
                <a:solidFill>
                  <a:schemeClr val="accent1"/>
                </a:solidFill>
                <a:hlinkClick r:id="rId3">
                  <a:extLst>
                    <a:ext uri="{A12FA001-AC4F-418D-AE19-62706E023703}">
                      <ahyp:hlinkClr xmlns:ahyp="http://schemas.microsoft.com/office/drawing/2018/hyperlinkcolor" val="tx"/>
                    </a:ext>
                  </a:extLst>
                </a:hlinkClick>
              </a:rPr>
              <a:t>Click here for a link to Trello’s website</a:t>
            </a:r>
            <a:endParaRPr lang="en-IE" sz="2400" b="1" dirty="0">
              <a:solidFill>
                <a:schemeClr val="accent1"/>
              </a:solidFill>
            </a:endParaRPr>
          </a:p>
        </p:txBody>
      </p:sp>
    </p:spTree>
    <p:extLst>
      <p:ext uri="{BB962C8B-B14F-4D97-AF65-F5344CB8AC3E}">
        <p14:creationId xmlns:p14="http://schemas.microsoft.com/office/powerpoint/2010/main" val="2415956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88770"/>
            <a:ext cx="5526155" cy="5584916"/>
          </a:xfrm>
        </p:spPr>
        <p:txBody>
          <a:bodyPr>
            <a:normAutofit lnSpcReduction="10000"/>
          </a:bodyPr>
          <a:lstStyle/>
          <a:p>
            <a:r>
              <a:rPr lang="en-US" dirty="0">
                <a:ea typeface="+mn-lt"/>
                <a:cs typeface="+mn-lt"/>
              </a:rPr>
              <a:t>Slack was originally designed to help reduce the amount of emails sent out on a day-to-day basis. It is a powerful communication tool, enabling project planning and team collaboration. It provides a platform for communication between a large team or groups of individuals using channels.</a:t>
            </a:r>
            <a:endParaRPr lang="en-US" dirty="0"/>
          </a:p>
          <a:p>
            <a:r>
              <a:rPr lang="en-US" dirty="0">
                <a:ea typeface="+mn-lt"/>
                <a:cs typeface="+mn-lt"/>
              </a:rPr>
              <a:t>Topics can be separated by creating different channels. Managers can assign users to as many channels as they need in order to keep topics visible to workers who want to see any individual topic. </a:t>
            </a:r>
          </a:p>
          <a:p>
            <a:r>
              <a:rPr lang="en-US" dirty="0">
                <a:ea typeface="+mn-lt"/>
                <a:cs typeface="+mn-lt"/>
              </a:rPr>
              <a:t>Slack also allows for the fast and easy searching of posts from users at any time through specific filtering.</a:t>
            </a:r>
            <a:endParaRPr lang="en-US" dirty="0">
              <a:cs typeface="Calibri"/>
            </a:endParaRP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25907" y="427153"/>
            <a:ext cx="5526155" cy="1035734"/>
          </a:xfrm>
        </p:spPr>
        <p:txBody>
          <a:bodyPr>
            <a:normAutofit/>
          </a:bodyPr>
          <a:lstStyle/>
          <a:p>
            <a:r>
              <a:rPr lang="en-US" dirty="0"/>
              <a:t>Slack</a:t>
            </a:r>
            <a:endParaRPr lang="en-IE" dirty="0"/>
          </a:p>
        </p:txBody>
      </p:sp>
      <p:pic>
        <p:nvPicPr>
          <p:cNvPr id="10" name="Picture Placeholder 9">
            <a:extLst>
              <a:ext uri="{FF2B5EF4-FFF2-40B4-BE49-F238E27FC236}">
                <a16:creationId xmlns:a16="http://schemas.microsoft.com/office/drawing/2014/main" id="{F2E1CF83-35C5-DC83-9699-05D291892DA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00" b="8400"/>
          <a:stretch>
            <a:fillRect/>
          </a:stretch>
        </p:blipFill>
        <p:spPr/>
      </p:pic>
      <p:pic>
        <p:nvPicPr>
          <p:cNvPr id="11" name="Picture 10">
            <a:extLst>
              <a:ext uri="{FF2B5EF4-FFF2-40B4-BE49-F238E27FC236}">
                <a16:creationId xmlns:a16="http://schemas.microsoft.com/office/drawing/2014/main" id="{99DD281D-A744-66D2-82A5-0B30FA338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3136" y="0"/>
            <a:ext cx="3265714" cy="1337004"/>
          </a:xfrm>
          <a:prstGeom prst="rect">
            <a:avLst/>
          </a:prstGeom>
        </p:spPr>
      </p:pic>
    </p:spTree>
    <p:extLst>
      <p:ext uri="{BB962C8B-B14F-4D97-AF65-F5344CB8AC3E}">
        <p14:creationId xmlns:p14="http://schemas.microsoft.com/office/powerpoint/2010/main" val="347045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68657" y="1495147"/>
            <a:ext cx="11762086" cy="4404909"/>
          </a:xfrm>
        </p:spPr>
        <p:txBody>
          <a:bodyPr>
            <a:normAutofit lnSpcReduction="10000"/>
          </a:bodyPr>
          <a:lstStyle/>
          <a:p>
            <a:pPr marL="228600" indent="0"/>
            <a:r>
              <a:rPr lang="en-US" dirty="0"/>
              <a:t>Slack is an excellent communication platform that can be used with fellow educators/trainers as well as with learners. You can easily share files with Slack, making organizing company data easier.</a:t>
            </a:r>
          </a:p>
          <a:p>
            <a:pPr marL="228600" indent="0"/>
            <a:r>
              <a:rPr lang="en-US" dirty="0"/>
              <a:t>It functions in a similar way to Twitter, using @mentions and #hashtags to </a:t>
            </a:r>
            <a:r>
              <a:rPr lang="en-US" dirty="0" err="1"/>
              <a:t>organise</a:t>
            </a:r>
            <a:r>
              <a:rPr lang="en-US" dirty="0"/>
              <a:t> conversations around themes, which take place in specific channels — either public or private.</a:t>
            </a:r>
          </a:p>
          <a:p>
            <a:pPr marL="228600" indent="0"/>
            <a:r>
              <a:rPr lang="en-US" dirty="0"/>
              <a:t>Slack can be used also as a tool for training, so it can reduce the amount of tools that you use on a day-to-day basis. </a:t>
            </a:r>
          </a:p>
          <a:p>
            <a:pPr marL="228600" indent="0"/>
            <a:r>
              <a:rPr lang="en-US" dirty="0"/>
              <a:t>Slack also has fantastic third-party tool integration, making it easier for you to keep track of everything. The free version has flawless integration with 10 different services, such as Google Calendar and Google Drive. Click on this link for a full list of tools that can be integrated: </a:t>
            </a:r>
            <a:r>
              <a:rPr lang="en-US" dirty="0">
                <a:hlinkClick r:id="rId2">
                  <a:extLst>
                    <a:ext uri="{A12FA001-AC4F-418D-AE19-62706E023703}">
                      <ahyp:hlinkClr xmlns:ahyp="http://schemas.microsoft.com/office/drawing/2018/hyperlinkcolor" val="tx"/>
                    </a:ext>
                  </a:extLst>
                </a:hlinkClick>
              </a:rPr>
              <a:t>https://slack.com/apps</a:t>
            </a:r>
            <a:endParaRPr lang="en-US"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What are some of the features of Slack?</a:t>
            </a:r>
            <a:endParaRPr lang="en-IE" dirty="0"/>
          </a:p>
        </p:txBody>
      </p:sp>
      <p:pic>
        <p:nvPicPr>
          <p:cNvPr id="7" name="Picture 6">
            <a:extLst>
              <a:ext uri="{FF2B5EF4-FFF2-40B4-BE49-F238E27FC236}">
                <a16:creationId xmlns:a16="http://schemas.microsoft.com/office/drawing/2014/main" id="{59A0FCE8-33D8-104B-C343-0A3AD51E4A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8050" y="158143"/>
            <a:ext cx="3265714" cy="1337004"/>
          </a:xfrm>
          <a:prstGeom prst="rect">
            <a:avLst/>
          </a:prstGeom>
        </p:spPr>
      </p:pic>
      <p:sp>
        <p:nvSpPr>
          <p:cNvPr id="2" name="TextBox 1">
            <a:extLst>
              <a:ext uri="{FF2B5EF4-FFF2-40B4-BE49-F238E27FC236}">
                <a16:creationId xmlns:a16="http://schemas.microsoft.com/office/drawing/2014/main" id="{1D8AC309-4F2B-1EFC-8343-E5ED52C0E0D9}"/>
              </a:ext>
            </a:extLst>
          </p:cNvPr>
          <p:cNvSpPr txBox="1"/>
          <p:nvPr/>
        </p:nvSpPr>
        <p:spPr>
          <a:xfrm>
            <a:off x="348344" y="5900056"/>
            <a:ext cx="8294915" cy="461665"/>
          </a:xfrm>
          <a:prstGeom prst="rect">
            <a:avLst/>
          </a:prstGeom>
          <a:noFill/>
        </p:spPr>
        <p:txBody>
          <a:bodyPr wrap="square" rtlCol="0">
            <a:spAutoFit/>
          </a:bodyPr>
          <a:lstStyle/>
          <a:p>
            <a:r>
              <a:rPr lang="en-IE" sz="2400" b="1" dirty="0">
                <a:solidFill>
                  <a:schemeClr val="accent1"/>
                </a:solidFill>
                <a:hlinkClick r:id="rId4">
                  <a:extLst>
                    <a:ext uri="{A12FA001-AC4F-418D-AE19-62706E023703}">
                      <ahyp:hlinkClr xmlns:ahyp="http://schemas.microsoft.com/office/drawing/2018/hyperlinkcolor" val="tx"/>
                    </a:ext>
                  </a:extLst>
                </a:hlinkClick>
              </a:rPr>
              <a:t>Click here for a link to Slack’s website</a:t>
            </a:r>
            <a:endParaRPr lang="en-IE" sz="2400" b="1" dirty="0">
              <a:solidFill>
                <a:schemeClr val="accent1"/>
              </a:solidFill>
            </a:endParaRPr>
          </a:p>
        </p:txBody>
      </p:sp>
    </p:spTree>
    <p:extLst>
      <p:ext uri="{BB962C8B-B14F-4D97-AF65-F5344CB8AC3E}">
        <p14:creationId xmlns:p14="http://schemas.microsoft.com/office/powerpoint/2010/main" val="2187056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88770"/>
            <a:ext cx="5526155" cy="5002530"/>
          </a:xfrm>
        </p:spPr>
        <p:txBody>
          <a:bodyPr>
            <a:normAutofit lnSpcReduction="10000"/>
          </a:bodyPr>
          <a:lstStyle/>
          <a:p>
            <a:pPr marL="228600" indent="0"/>
            <a:r>
              <a:rPr lang="en-US" sz="2400" dirty="0" err="1"/>
              <a:t>RescueTime</a:t>
            </a:r>
            <a:r>
              <a:rPr lang="en-US" sz="2400" dirty="0"/>
              <a:t> is a time management app that allows the user to become more motivated, focused and productive.</a:t>
            </a:r>
          </a:p>
          <a:p>
            <a:pPr marL="228600" indent="0"/>
            <a:r>
              <a:rPr lang="en-US" dirty="0"/>
              <a:t>The tool can help to re-establish a better work/life balance, giving you resources of when to focus on a task.</a:t>
            </a:r>
          </a:p>
          <a:p>
            <a:pPr marL="228600" indent="0"/>
            <a:r>
              <a:rPr lang="en-US" sz="2400" dirty="0"/>
              <a:t>With </a:t>
            </a:r>
            <a:r>
              <a:rPr lang="en-US" sz="2400" dirty="0" err="1"/>
              <a:t>Res</a:t>
            </a:r>
            <a:r>
              <a:rPr lang="en-US" dirty="0" err="1"/>
              <a:t>cueTime</a:t>
            </a:r>
            <a:r>
              <a:rPr lang="en-US" dirty="0"/>
              <a:t>, you can also create reports to see where you spent time each week, and what apps you spent the most time on.</a:t>
            </a:r>
          </a:p>
          <a:p>
            <a:pPr marL="228600" indent="0"/>
            <a:r>
              <a:rPr lang="en-US" dirty="0"/>
              <a:t>When you need to focus you can begin a Focus Session. In this session, </a:t>
            </a:r>
            <a:r>
              <a:rPr lang="en-US" dirty="0" err="1"/>
              <a:t>RescueTime</a:t>
            </a:r>
            <a:r>
              <a:rPr lang="en-US" dirty="0"/>
              <a:t> blocks your biggest distractions and reports on how well you focus.</a:t>
            </a:r>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25907" y="460773"/>
            <a:ext cx="5526155" cy="1035734"/>
          </a:xfrm>
        </p:spPr>
        <p:txBody>
          <a:bodyPr>
            <a:normAutofit/>
          </a:bodyPr>
          <a:lstStyle/>
          <a:p>
            <a:r>
              <a:rPr lang="en-US" dirty="0" err="1"/>
              <a:t>RescueTime</a:t>
            </a:r>
            <a:endParaRPr lang="en-IE" dirty="0"/>
          </a:p>
        </p:txBody>
      </p:sp>
      <p:pic>
        <p:nvPicPr>
          <p:cNvPr id="2" name="Picture 1">
            <a:extLst>
              <a:ext uri="{FF2B5EF4-FFF2-40B4-BE49-F238E27FC236}">
                <a16:creationId xmlns:a16="http://schemas.microsoft.com/office/drawing/2014/main" id="{34377216-C400-5ECA-01C1-81A0DF1C52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1116" y="228600"/>
            <a:ext cx="2137645" cy="1203415"/>
          </a:xfrm>
          <a:prstGeom prst="rect">
            <a:avLst/>
          </a:prstGeom>
        </p:spPr>
      </p:pic>
      <p:pic>
        <p:nvPicPr>
          <p:cNvPr id="8" name="Picture Placeholder 7">
            <a:extLst>
              <a:ext uri="{FF2B5EF4-FFF2-40B4-BE49-F238E27FC236}">
                <a16:creationId xmlns:a16="http://schemas.microsoft.com/office/drawing/2014/main" id="{FC457E3E-F772-CA6E-1FB1-62F1F165D37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3265" b="3265"/>
          <a:stretch>
            <a:fillRect/>
          </a:stretch>
        </p:blipFill>
        <p:spPr/>
      </p:pic>
    </p:spTree>
    <p:extLst>
      <p:ext uri="{BB962C8B-B14F-4D97-AF65-F5344CB8AC3E}">
        <p14:creationId xmlns:p14="http://schemas.microsoft.com/office/powerpoint/2010/main" val="755422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424543" y="1491102"/>
            <a:ext cx="11118273" cy="4485155"/>
          </a:xfrm>
        </p:spPr>
        <p:txBody>
          <a:bodyPr>
            <a:normAutofit/>
          </a:bodyPr>
          <a:lstStyle/>
          <a:p>
            <a:pPr marL="0"/>
            <a:r>
              <a:rPr lang="en-US" sz="2400" dirty="0" err="1"/>
              <a:t>RescueTime</a:t>
            </a:r>
            <a:r>
              <a:rPr lang="en-US" sz="2400" dirty="0"/>
              <a:t> has many features that can help ensure your digital wellness. </a:t>
            </a:r>
            <a:r>
              <a:rPr lang="en-US" sz="2400" dirty="0" err="1"/>
              <a:t>RescueTime's</a:t>
            </a:r>
            <a:r>
              <a:rPr lang="en-US" sz="2400" dirty="0"/>
              <a:t> time management software gives you a personal daily Focus Work goal and automatically keeps track as you work on your computer.</a:t>
            </a:r>
          </a:p>
          <a:p>
            <a:pPr marL="0"/>
            <a:endParaRPr lang="en-US" dirty="0"/>
          </a:p>
          <a:p>
            <a:pPr marL="0"/>
            <a:r>
              <a:rPr lang="en-US" sz="2400" dirty="0" err="1"/>
              <a:t>RescueTime's</a:t>
            </a:r>
            <a:r>
              <a:rPr lang="en-US" sz="2400" dirty="0"/>
              <a:t> automatic time tracking software can track what you’re working on. It will create a notification and alert you to the best times for uninterrupted work. </a:t>
            </a:r>
            <a:r>
              <a:rPr lang="en-US" sz="2400" dirty="0" err="1"/>
              <a:t>RescueTime</a:t>
            </a:r>
            <a:r>
              <a:rPr lang="en-US" sz="2400" dirty="0"/>
              <a:t> can even detect when you’re losing focus and trying to tackle too many tasks at once.</a:t>
            </a:r>
          </a:p>
          <a:p>
            <a:pPr marL="0"/>
            <a:endParaRPr lang="en-US" sz="2400" dirty="0"/>
          </a:p>
          <a:p>
            <a:pPr marL="0"/>
            <a:r>
              <a:rPr lang="en-US" dirty="0" err="1"/>
              <a:t>RescueTime</a:t>
            </a:r>
            <a:r>
              <a:rPr lang="en-US" dirty="0"/>
              <a:t> can also help paint a better picture of how you spend your time at work. With it, you can create detailed reports, which can help you to accomplish more while improving your work/life balance.</a:t>
            </a:r>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What are some of the features of </a:t>
            </a:r>
            <a:r>
              <a:rPr lang="en-US" dirty="0" err="1"/>
              <a:t>RescueTime</a:t>
            </a:r>
            <a:r>
              <a:rPr lang="en-US" dirty="0"/>
              <a:t>?</a:t>
            </a:r>
            <a:endParaRPr lang="en-IE" dirty="0"/>
          </a:p>
        </p:txBody>
      </p:sp>
      <p:sp>
        <p:nvSpPr>
          <p:cNvPr id="8" name="TextBox 7">
            <a:extLst>
              <a:ext uri="{FF2B5EF4-FFF2-40B4-BE49-F238E27FC236}">
                <a16:creationId xmlns:a16="http://schemas.microsoft.com/office/drawing/2014/main" id="{84BCDE5B-1B91-F871-1189-18874C19B5F3}"/>
              </a:ext>
            </a:extLst>
          </p:cNvPr>
          <p:cNvSpPr txBox="1"/>
          <p:nvPr/>
        </p:nvSpPr>
        <p:spPr>
          <a:xfrm>
            <a:off x="233971" y="5976257"/>
            <a:ext cx="6096000" cy="461665"/>
          </a:xfrm>
          <a:prstGeom prst="rect">
            <a:avLst/>
          </a:prstGeom>
          <a:noFill/>
        </p:spPr>
        <p:txBody>
          <a:bodyPr wrap="square">
            <a:spAutoFit/>
          </a:bodyPr>
          <a:lstStyle/>
          <a:p>
            <a:r>
              <a:rPr lang="en-IE" sz="2400" b="1" dirty="0">
                <a:solidFill>
                  <a:schemeClr val="accent1"/>
                </a:solidFill>
                <a:hlinkClick r:id="rId2">
                  <a:extLst>
                    <a:ext uri="{A12FA001-AC4F-418D-AE19-62706E023703}">
                      <ahyp:hlinkClr xmlns:ahyp="http://schemas.microsoft.com/office/drawing/2018/hyperlinkcolor" val="tx"/>
                    </a:ext>
                  </a:extLst>
                </a:hlinkClick>
              </a:rPr>
              <a:t>Click here for a link to </a:t>
            </a:r>
            <a:r>
              <a:rPr lang="en-IE" sz="2400" b="1" dirty="0" err="1">
                <a:solidFill>
                  <a:schemeClr val="accent1"/>
                </a:solidFill>
                <a:hlinkClick r:id="rId2">
                  <a:extLst>
                    <a:ext uri="{A12FA001-AC4F-418D-AE19-62706E023703}">
                      <ahyp:hlinkClr xmlns:ahyp="http://schemas.microsoft.com/office/drawing/2018/hyperlinkcolor" val="tx"/>
                    </a:ext>
                  </a:extLst>
                </a:hlinkClick>
              </a:rPr>
              <a:t>RescueTime’s</a:t>
            </a:r>
            <a:r>
              <a:rPr lang="en-IE" sz="2400" b="1" dirty="0">
                <a:solidFill>
                  <a:schemeClr val="accent1"/>
                </a:solidFill>
                <a:hlinkClick r:id="rId2">
                  <a:extLst>
                    <a:ext uri="{A12FA001-AC4F-418D-AE19-62706E023703}">
                      <ahyp:hlinkClr xmlns:ahyp="http://schemas.microsoft.com/office/drawing/2018/hyperlinkcolor" val="tx"/>
                    </a:ext>
                  </a:extLst>
                </a:hlinkClick>
              </a:rPr>
              <a:t> website</a:t>
            </a:r>
            <a:endParaRPr lang="en-IE" sz="2400" b="1" dirty="0">
              <a:solidFill>
                <a:schemeClr val="accent1"/>
              </a:solidFill>
            </a:endParaRPr>
          </a:p>
        </p:txBody>
      </p:sp>
      <p:pic>
        <p:nvPicPr>
          <p:cNvPr id="9" name="Picture 8">
            <a:extLst>
              <a:ext uri="{FF2B5EF4-FFF2-40B4-BE49-F238E27FC236}">
                <a16:creationId xmlns:a16="http://schemas.microsoft.com/office/drawing/2014/main" id="{E5D65AD8-6728-A593-87D6-4651B0DE04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8402" y="280035"/>
            <a:ext cx="2137645" cy="1203415"/>
          </a:xfrm>
          <a:prstGeom prst="rect">
            <a:avLst/>
          </a:prstGeom>
        </p:spPr>
      </p:pic>
    </p:spTree>
    <p:extLst>
      <p:ext uri="{BB962C8B-B14F-4D97-AF65-F5344CB8AC3E}">
        <p14:creationId xmlns:p14="http://schemas.microsoft.com/office/powerpoint/2010/main" val="3660296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8BD32-2D98-4EA9-87E4-130E6E5A2A05}"/>
              </a:ext>
            </a:extLst>
          </p:cNvPr>
          <p:cNvSpPr>
            <a:spLocks noGrp="1"/>
          </p:cNvSpPr>
          <p:nvPr>
            <p:ph type="body" sz="quarter" idx="16"/>
          </p:nvPr>
        </p:nvSpPr>
        <p:spPr>
          <a:xfrm>
            <a:off x="704603" y="3214429"/>
            <a:ext cx="6569765" cy="1073620"/>
          </a:xfrm>
        </p:spPr>
        <p:txBody>
          <a:bodyPr>
            <a:normAutofit fontScale="70000" lnSpcReduction="20000"/>
          </a:bodyPr>
          <a:lstStyle/>
          <a:p>
            <a:r>
              <a:rPr lang="en-US" sz="6200" dirty="0"/>
              <a:t>Tools to Switch Off and Ensure Rest</a:t>
            </a:r>
          </a:p>
          <a:p>
            <a:endParaRPr lang="en-IE" dirty="0"/>
          </a:p>
        </p:txBody>
      </p:sp>
      <p:sp>
        <p:nvSpPr>
          <p:cNvPr id="3" name="Text Placeholder 2">
            <a:extLst>
              <a:ext uri="{FF2B5EF4-FFF2-40B4-BE49-F238E27FC236}">
                <a16:creationId xmlns:a16="http://schemas.microsoft.com/office/drawing/2014/main" id="{2ECF19BB-042B-4BD3-8B3C-D1263328E69E}"/>
              </a:ext>
            </a:extLst>
          </p:cNvPr>
          <p:cNvSpPr>
            <a:spLocks noGrp="1"/>
          </p:cNvSpPr>
          <p:nvPr>
            <p:ph type="body" sz="quarter" idx="17"/>
          </p:nvPr>
        </p:nvSpPr>
        <p:spPr/>
        <p:txBody>
          <a:bodyPr>
            <a:normAutofit fontScale="85000" lnSpcReduction="20000"/>
          </a:bodyPr>
          <a:lstStyle/>
          <a:p>
            <a:r>
              <a:rPr lang="en-US" dirty="0"/>
              <a:t>04</a:t>
            </a:r>
            <a:endParaRPr lang="en-IE" dirty="0"/>
          </a:p>
        </p:txBody>
      </p:sp>
    </p:spTree>
    <p:extLst>
      <p:ext uri="{BB962C8B-B14F-4D97-AF65-F5344CB8AC3E}">
        <p14:creationId xmlns:p14="http://schemas.microsoft.com/office/powerpoint/2010/main" val="1086725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598713" y="1657620"/>
            <a:ext cx="4648319" cy="3867704"/>
          </a:xfrm>
        </p:spPr>
        <p:txBody>
          <a:bodyPr>
            <a:normAutofit/>
          </a:bodyPr>
          <a:lstStyle/>
          <a:p>
            <a:pPr marL="228600" indent="0"/>
            <a:r>
              <a:rPr lang="en-US" sz="2400" dirty="0"/>
              <a:t>The following topic contains resources and tools that you can use to help to ensure you are able to switch off easier, relax and unwind.</a:t>
            </a:r>
          </a:p>
          <a:p>
            <a:pPr marL="228600" indent="0"/>
            <a:r>
              <a:rPr lang="en-US" dirty="0"/>
              <a:t>Some tools you can use whilst at work other tools are designed to help practice mindfulness and ensure you can relax and get proper rest.</a:t>
            </a:r>
            <a:endParaRPr lang="en-US" sz="2400" dirty="0"/>
          </a:p>
          <a:p>
            <a:pPr marL="228600" indent="0"/>
            <a:endParaRPr lang="en-US" dirty="0"/>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fontScale="92500"/>
          </a:bodyPr>
          <a:lstStyle/>
          <a:p>
            <a:r>
              <a:rPr lang="en-US" dirty="0"/>
              <a:t>What To Expect In This Topic</a:t>
            </a:r>
            <a:endParaRPr lang="en-IE" dirty="0"/>
          </a:p>
        </p:txBody>
      </p:sp>
      <p:pic>
        <p:nvPicPr>
          <p:cNvPr id="7" name="Picture Placeholder 6">
            <a:extLst>
              <a:ext uri="{FF2B5EF4-FFF2-40B4-BE49-F238E27FC236}">
                <a16:creationId xmlns:a16="http://schemas.microsoft.com/office/drawing/2014/main" id="{EACF070B-8AF5-4FE5-B74A-11F8FFDF328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5958" r="15958"/>
          <a:stretch/>
        </p:blipFill>
        <p:spPr/>
      </p:pic>
    </p:spTree>
    <p:extLst>
      <p:ext uri="{BB962C8B-B14F-4D97-AF65-F5344CB8AC3E}">
        <p14:creationId xmlns:p14="http://schemas.microsoft.com/office/powerpoint/2010/main" val="1827147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5096195"/>
          </a:xfrm>
        </p:spPr>
        <p:txBody>
          <a:bodyPr>
            <a:normAutofit/>
          </a:bodyPr>
          <a:lstStyle/>
          <a:p>
            <a:pPr marL="228600" indent="0"/>
            <a:r>
              <a:rPr lang="en-US" sz="2400" dirty="0"/>
              <a:t>Mindfulness is a type of meditation in which you focus on being aware of yourself in the moment. This includes being aware of how you feel, what you are feeling in the present moment, without interpretation or judgment.</a:t>
            </a:r>
          </a:p>
          <a:p>
            <a:pPr marL="228600" indent="0"/>
            <a:r>
              <a:rPr lang="en-US" dirty="0"/>
              <a:t>There are many ways of engaging in</a:t>
            </a:r>
            <a:r>
              <a:rPr lang="en-US" sz="2400" dirty="0"/>
              <a:t> mindfulness, some of which can include practicing breathing methods, guided imagery, and other practices to relax the body and mind and help reduce stress.</a:t>
            </a:r>
          </a:p>
          <a:p>
            <a:pPr marL="228600" indent="0"/>
            <a:r>
              <a:rPr lang="en-US" dirty="0"/>
              <a:t>Within this topic, we will look at some apps that can be used to help practice mindfulness techniques.</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a:bodyPr>
          <a:lstStyle/>
          <a:p>
            <a:r>
              <a:rPr lang="en-US" dirty="0"/>
              <a:t>What is Mindfulness?</a:t>
            </a:r>
            <a:endParaRPr lang="en-IE" dirty="0"/>
          </a:p>
        </p:txBody>
      </p:sp>
      <p:pic>
        <p:nvPicPr>
          <p:cNvPr id="4" name="Picture Placeholder 3">
            <a:extLst>
              <a:ext uri="{FF2B5EF4-FFF2-40B4-BE49-F238E27FC236}">
                <a16:creationId xmlns:a16="http://schemas.microsoft.com/office/drawing/2014/main" id="{638748FD-2262-4DE8-A389-5B2C04774ED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179" b="7179"/>
          <a:stretch>
            <a:fillRect/>
          </a:stretch>
        </p:blipFill>
        <p:spPr/>
      </p:pic>
    </p:spTree>
    <p:extLst>
      <p:ext uri="{BB962C8B-B14F-4D97-AF65-F5344CB8AC3E}">
        <p14:creationId xmlns:p14="http://schemas.microsoft.com/office/powerpoint/2010/main" val="236821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88770"/>
            <a:ext cx="5526155" cy="5497830"/>
          </a:xfrm>
        </p:spPr>
        <p:txBody>
          <a:bodyPr>
            <a:normAutofit/>
          </a:bodyPr>
          <a:lstStyle/>
          <a:p>
            <a:pPr marL="228600" indent="0"/>
            <a:r>
              <a:rPr lang="en-US" sz="2400" dirty="0"/>
              <a:t>There is much research surrounding the benefits of meditation. Some of the benefits include:</a:t>
            </a:r>
          </a:p>
          <a:p>
            <a:pPr marL="228600" indent="0"/>
            <a:endParaRPr lang="en-US" sz="2400" dirty="0"/>
          </a:p>
          <a:p>
            <a:pPr marL="571500" indent="-342900">
              <a:buFont typeface="Arial" panose="020B0604020202020204" pitchFamily="34" charset="0"/>
              <a:buChar char="•"/>
            </a:pPr>
            <a:r>
              <a:rPr lang="en-US" dirty="0"/>
              <a:t>Reduction of Stress</a:t>
            </a:r>
          </a:p>
          <a:p>
            <a:pPr marL="571500" indent="-342900">
              <a:buFont typeface="Arial" panose="020B0604020202020204" pitchFamily="34" charset="0"/>
              <a:buChar char="•"/>
            </a:pPr>
            <a:r>
              <a:rPr lang="en-US" dirty="0"/>
              <a:t>Reduction of Anxiety</a:t>
            </a:r>
          </a:p>
          <a:p>
            <a:pPr marL="571500" indent="-342900">
              <a:buFont typeface="Arial" panose="020B0604020202020204" pitchFamily="34" charset="0"/>
              <a:buChar char="•"/>
            </a:pPr>
            <a:r>
              <a:rPr lang="en-US" dirty="0"/>
              <a:t>Reduced levels of Pain</a:t>
            </a:r>
          </a:p>
          <a:p>
            <a:pPr marL="571500" indent="-342900">
              <a:buFont typeface="Arial" panose="020B0604020202020204" pitchFamily="34" charset="0"/>
              <a:buChar char="•"/>
            </a:pPr>
            <a:r>
              <a:rPr lang="en-US" dirty="0"/>
              <a:t>Improved mood </a:t>
            </a:r>
          </a:p>
          <a:p>
            <a:pPr marL="571500" indent="-342900">
              <a:buFont typeface="Arial" panose="020B0604020202020204" pitchFamily="34" charset="0"/>
              <a:buChar char="•"/>
            </a:pPr>
            <a:r>
              <a:rPr lang="en-US" dirty="0"/>
              <a:t>Insomnia relief</a:t>
            </a:r>
          </a:p>
          <a:p>
            <a:pPr marL="571500" indent="-342900">
              <a:buFont typeface="Arial" panose="020B0604020202020204" pitchFamily="34" charset="0"/>
              <a:buChar char="•"/>
            </a:pPr>
            <a:r>
              <a:rPr lang="en-US" dirty="0"/>
              <a:t>Lowering of High blood pressure</a:t>
            </a:r>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lnSpcReduction="10000"/>
          </a:bodyPr>
          <a:lstStyle/>
          <a:p>
            <a:r>
              <a:rPr lang="en-US" dirty="0"/>
              <a:t>What Are The Benefits Of Practicing Mindfulness?</a:t>
            </a:r>
            <a:endParaRPr lang="en-IE" dirty="0"/>
          </a:p>
        </p:txBody>
      </p:sp>
      <p:pic>
        <p:nvPicPr>
          <p:cNvPr id="13" name="Picture Placeholder 12">
            <a:extLst>
              <a:ext uri="{FF2B5EF4-FFF2-40B4-BE49-F238E27FC236}">
                <a16:creationId xmlns:a16="http://schemas.microsoft.com/office/drawing/2014/main" id="{358DBD70-919E-BE9C-6096-C224BCF9527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9055" b="9055"/>
          <a:stretch>
            <a:fillRect/>
          </a:stretch>
        </p:blipFill>
        <p:spPr/>
      </p:pic>
      <p:sp>
        <p:nvSpPr>
          <p:cNvPr id="14" name="TextBox 13">
            <a:extLst>
              <a:ext uri="{FF2B5EF4-FFF2-40B4-BE49-F238E27FC236}">
                <a16:creationId xmlns:a16="http://schemas.microsoft.com/office/drawing/2014/main" id="{6C4C00E3-4C54-07CE-8317-630591953D2D}"/>
              </a:ext>
            </a:extLst>
          </p:cNvPr>
          <p:cNvSpPr txBox="1"/>
          <p:nvPr/>
        </p:nvSpPr>
        <p:spPr>
          <a:xfrm>
            <a:off x="5832956" y="6437377"/>
            <a:ext cx="1905000" cy="400110"/>
          </a:xfrm>
          <a:prstGeom prst="rect">
            <a:avLst/>
          </a:prstGeom>
          <a:noFill/>
        </p:spPr>
        <p:txBody>
          <a:bodyPr wrap="square" rtlCol="0">
            <a:spAutoFit/>
          </a:bodyPr>
          <a:lstStyle/>
          <a:p>
            <a:r>
              <a:rPr lang="en-IE" sz="2000" b="1" dirty="0">
                <a:solidFill>
                  <a:schemeClr val="bg1"/>
                </a:solidFill>
                <a:hlinkClick r:id="rId3">
                  <a:extLst>
                    <a:ext uri="{A12FA001-AC4F-418D-AE19-62706E023703}">
                      <ahyp:hlinkClr xmlns:ahyp="http://schemas.microsoft.com/office/drawing/2018/hyperlinkcolor" val="tx"/>
                    </a:ext>
                  </a:extLst>
                </a:hlinkClick>
              </a:rPr>
              <a:t>Source</a:t>
            </a:r>
            <a:endParaRPr lang="en-IE" b="1" dirty="0">
              <a:solidFill>
                <a:schemeClr val="bg1"/>
              </a:solidFill>
            </a:endParaRPr>
          </a:p>
        </p:txBody>
      </p:sp>
    </p:spTree>
    <p:extLst>
      <p:ext uri="{BB962C8B-B14F-4D97-AF65-F5344CB8AC3E}">
        <p14:creationId xmlns:p14="http://schemas.microsoft.com/office/powerpoint/2010/main" val="4059077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06060"/>
            <a:ext cx="5674506" cy="4831317"/>
          </a:xfrm>
        </p:spPr>
        <p:txBody>
          <a:bodyPr>
            <a:normAutofit lnSpcReduction="10000"/>
          </a:bodyPr>
          <a:lstStyle/>
          <a:p>
            <a:pPr marL="228600" indent="0"/>
            <a:r>
              <a:rPr lang="en-US" dirty="0"/>
              <a:t>Mindfulness can also help you to experience thoughts and emotions with greater balance and acceptance. In a work setting, it has been shown to:</a:t>
            </a:r>
          </a:p>
          <a:p>
            <a:pPr marL="571500" indent="-342900">
              <a:buFont typeface="Arial" panose="020B0604020202020204" pitchFamily="34" charset="0"/>
              <a:buChar char="•"/>
            </a:pPr>
            <a:r>
              <a:rPr lang="en-US" dirty="0"/>
              <a:t>Improve attention</a:t>
            </a:r>
          </a:p>
          <a:p>
            <a:pPr marL="571500" indent="-342900">
              <a:buFont typeface="Arial" panose="020B0604020202020204" pitchFamily="34" charset="0"/>
              <a:buChar char="•"/>
            </a:pPr>
            <a:r>
              <a:rPr lang="en-US" dirty="0"/>
              <a:t>Decrease job burnout</a:t>
            </a:r>
          </a:p>
          <a:p>
            <a:pPr marL="571500" indent="-342900">
              <a:buFont typeface="Arial" panose="020B0604020202020204" pitchFamily="34" charset="0"/>
              <a:buChar char="•"/>
            </a:pPr>
            <a:r>
              <a:rPr lang="en-US" dirty="0"/>
              <a:t>Improve social relationships</a:t>
            </a:r>
          </a:p>
          <a:p>
            <a:pPr marL="571500" indent="-342900">
              <a:buFont typeface="Arial" panose="020B0604020202020204" pitchFamily="34" charset="0"/>
              <a:buChar char="•"/>
            </a:pPr>
            <a:r>
              <a:rPr lang="en-US" dirty="0"/>
              <a:t>Increased resilience</a:t>
            </a:r>
          </a:p>
          <a:p>
            <a:pPr marL="571500" indent="-342900">
              <a:buFont typeface="Arial" panose="020B0604020202020204" pitchFamily="34" charset="0"/>
              <a:buChar char="•"/>
            </a:pPr>
            <a:r>
              <a:rPr lang="en-US" dirty="0"/>
              <a:t>Enhanced task performance</a:t>
            </a:r>
          </a:p>
          <a:p>
            <a:pPr marL="571500" indent="-342900">
              <a:buFont typeface="Arial" panose="020B0604020202020204" pitchFamily="34" charset="0"/>
              <a:buChar char="•"/>
            </a:pPr>
            <a:r>
              <a:rPr lang="en-US" dirty="0"/>
              <a:t>Increased job satisfaction and motivation</a:t>
            </a:r>
          </a:p>
          <a:p>
            <a:pPr marL="571500" indent="-342900">
              <a:buFont typeface="Arial" panose="020B0604020202020204" pitchFamily="34" charset="0"/>
              <a:buChar char="•"/>
            </a:pPr>
            <a:r>
              <a:rPr lang="en-US" dirty="0"/>
              <a:t>Decreased levels of work-related stress</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fontScale="92500"/>
          </a:bodyPr>
          <a:lstStyle/>
          <a:p>
            <a:r>
              <a:rPr lang="en-US"/>
              <a:t>Mindfulness Benefits At Work</a:t>
            </a:r>
            <a:endParaRPr lang="en-IE" dirty="0"/>
          </a:p>
        </p:txBody>
      </p:sp>
      <p:pic>
        <p:nvPicPr>
          <p:cNvPr id="10" name="Picture Placeholder 9">
            <a:extLst>
              <a:ext uri="{FF2B5EF4-FFF2-40B4-BE49-F238E27FC236}">
                <a16:creationId xmlns:a16="http://schemas.microsoft.com/office/drawing/2014/main" id="{5C607F91-8550-47A1-BFAD-AFDA59F871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Box 6">
            <a:extLst>
              <a:ext uri="{FF2B5EF4-FFF2-40B4-BE49-F238E27FC236}">
                <a16:creationId xmlns:a16="http://schemas.microsoft.com/office/drawing/2014/main" id="{33A9AB8D-F7CA-DA11-607C-CC7C1178A961}"/>
              </a:ext>
            </a:extLst>
          </p:cNvPr>
          <p:cNvSpPr txBox="1"/>
          <p:nvPr/>
        </p:nvSpPr>
        <p:spPr>
          <a:xfrm>
            <a:off x="5832956" y="6437377"/>
            <a:ext cx="1905000" cy="400110"/>
          </a:xfrm>
          <a:prstGeom prst="rect">
            <a:avLst/>
          </a:prstGeom>
          <a:noFill/>
        </p:spPr>
        <p:txBody>
          <a:bodyPr wrap="square" rtlCol="0">
            <a:spAutoFit/>
          </a:bodyPr>
          <a:lstStyle/>
          <a:p>
            <a:r>
              <a:rPr lang="en-IE" sz="2000" b="1" dirty="0">
                <a:solidFill>
                  <a:schemeClr val="bg1"/>
                </a:solidFill>
                <a:hlinkClick r:id="rId3">
                  <a:extLst>
                    <a:ext uri="{A12FA001-AC4F-418D-AE19-62706E023703}">
                      <ahyp:hlinkClr xmlns:ahyp="http://schemas.microsoft.com/office/drawing/2018/hyperlinkcolor" val="tx"/>
                    </a:ext>
                  </a:extLst>
                </a:hlinkClick>
              </a:rPr>
              <a:t>Source</a:t>
            </a:r>
            <a:endParaRPr lang="en-IE" b="1" dirty="0">
              <a:solidFill>
                <a:schemeClr val="bg1"/>
              </a:solidFill>
            </a:endParaRPr>
          </a:p>
        </p:txBody>
      </p:sp>
    </p:spTree>
    <p:extLst>
      <p:ext uri="{BB962C8B-B14F-4D97-AF65-F5344CB8AC3E}">
        <p14:creationId xmlns:p14="http://schemas.microsoft.com/office/powerpoint/2010/main" val="119736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7"/>
            <a:ext cx="6057635" cy="4476720"/>
          </a:xfrm>
        </p:spPr>
        <p:txBody>
          <a:bodyPr>
            <a:normAutofit lnSpcReduction="10000"/>
          </a:bodyPr>
          <a:lstStyle/>
          <a:p>
            <a:pPr marL="0"/>
            <a:r>
              <a:rPr lang="en-US" dirty="0"/>
              <a:t>In our modern lives, it is very difficult to avoid using technology. Most of us have jobs that require us to spend the majority of the day on a screen, especially since the COVID-19 pandemic where working from home became a norm.</a:t>
            </a:r>
          </a:p>
          <a:p>
            <a:pPr marL="0"/>
            <a:r>
              <a:rPr lang="en-US" dirty="0"/>
              <a:t>Using digital technology has had a positive impact for most of us. We can now communicate with each other easily, find resources for learning, find sources of entertainment and the level of connectivity that technology provides can allow us to feel more connected and a better sense of trust with one another.</a:t>
            </a:r>
          </a:p>
          <a:p>
            <a:pPr marL="0"/>
            <a:endParaRPr lang="en-US" dirty="0"/>
          </a:p>
          <a:p>
            <a:pPr marL="0"/>
            <a:endParaRPr lang="en-US" dirty="0"/>
          </a:p>
          <a:p>
            <a:pPr marL="0"/>
            <a:endParaRPr lang="en-US" dirty="0"/>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516801"/>
            <a:ext cx="5085159" cy="805103"/>
          </a:xfrm>
        </p:spPr>
        <p:txBody>
          <a:bodyPr>
            <a:normAutofit fontScale="70000" lnSpcReduction="20000"/>
          </a:bodyPr>
          <a:lstStyle/>
          <a:p>
            <a:r>
              <a:rPr lang="en-IE" sz="4600" b="1" dirty="0"/>
              <a:t>Introduction to technology addiction</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11" name="Picture Placeholder 10">
            <a:extLst>
              <a:ext uri="{FF2B5EF4-FFF2-40B4-BE49-F238E27FC236}">
                <a16:creationId xmlns:a16="http://schemas.microsoft.com/office/drawing/2014/main" id="{49A72ED6-87D0-4CA1-A5E0-BA6D09ECCE4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1764229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946717" y="1588770"/>
            <a:ext cx="5838740" cy="5356316"/>
          </a:xfrm>
        </p:spPr>
        <p:txBody>
          <a:bodyPr>
            <a:normAutofit/>
          </a:bodyPr>
          <a:lstStyle/>
          <a:p>
            <a:pPr marL="228600" indent="0"/>
            <a:r>
              <a:rPr lang="en-US" sz="2400" dirty="0"/>
              <a:t>Headspace is an app available on all platforms which provides its users with an online platform to practice mindfulness techniques.</a:t>
            </a:r>
          </a:p>
          <a:p>
            <a:pPr marL="228600" indent="0"/>
            <a:r>
              <a:rPr lang="en-US" dirty="0"/>
              <a:t>While headspace can be used in many different ways, one of the most popular features is their guided meditations which introduce the user gradually to the process of mindfulness.</a:t>
            </a:r>
          </a:p>
          <a:p>
            <a:pPr marL="228600" indent="0"/>
            <a:r>
              <a:rPr lang="en-US" dirty="0"/>
              <a:t>Headspace can also be used for mindful workouts and sleep techniques, ensuring that you have a tool that can be used to help manage many different situations.</a:t>
            </a:r>
          </a:p>
          <a:p>
            <a:pPr marL="228600" indent="0"/>
            <a:endParaRPr lang="en-US" sz="2400" dirty="0"/>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a:bodyPr>
          <a:lstStyle/>
          <a:p>
            <a:r>
              <a:rPr lang="en-US" dirty="0"/>
              <a:t>Headspace</a:t>
            </a:r>
            <a:endParaRPr lang="en-IE" dirty="0"/>
          </a:p>
        </p:txBody>
      </p:sp>
      <p:pic>
        <p:nvPicPr>
          <p:cNvPr id="4" name="Picture Placeholder 3">
            <a:extLst>
              <a:ext uri="{FF2B5EF4-FFF2-40B4-BE49-F238E27FC236}">
                <a16:creationId xmlns:a16="http://schemas.microsoft.com/office/drawing/2014/main" id="{76C26BCC-9CE3-E371-2250-81841FDB9A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pic>
        <p:nvPicPr>
          <p:cNvPr id="10" name="Picture 9">
            <a:extLst>
              <a:ext uri="{FF2B5EF4-FFF2-40B4-BE49-F238E27FC236}">
                <a16:creationId xmlns:a16="http://schemas.microsoft.com/office/drawing/2014/main" id="{DA7FA8CC-1EA0-0203-0589-2E2F2F51BC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4361" y="152399"/>
            <a:ext cx="2384490" cy="1251857"/>
          </a:xfrm>
          <a:prstGeom prst="rect">
            <a:avLst/>
          </a:prstGeom>
        </p:spPr>
      </p:pic>
    </p:spTree>
    <p:extLst>
      <p:ext uri="{BB962C8B-B14F-4D97-AF65-F5344CB8AC3E}">
        <p14:creationId xmlns:p14="http://schemas.microsoft.com/office/powerpoint/2010/main" val="96975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424543" y="1560010"/>
            <a:ext cx="11118273" cy="4485155"/>
          </a:xfrm>
        </p:spPr>
        <p:txBody>
          <a:bodyPr>
            <a:normAutofit/>
          </a:bodyPr>
          <a:lstStyle/>
          <a:p>
            <a:pPr indent="0"/>
            <a:r>
              <a:rPr lang="en-US" dirty="0"/>
              <a:t>The full version of the app includes topic-based meditation sessions to help provide support over specific topics such as grief, sparking creativity, boosting confidence, and finding focus. Headspace can also be used for mindful workouts and sleep techniques.</a:t>
            </a:r>
          </a:p>
          <a:p>
            <a:pPr indent="0"/>
            <a:r>
              <a:rPr lang="en-US" dirty="0"/>
              <a:t>Headspace also has a number of different metrics that you can use to see your progress over your time using Headspace. For example, you can see how long your average session lasts, and how many minutes of meditation you’ve done since initially downloading the app.</a:t>
            </a:r>
          </a:p>
          <a:p>
            <a:pPr indent="0"/>
            <a:r>
              <a:rPr lang="en-US" dirty="0"/>
              <a:t>Headspace allows you to choose from a number of narrators, so you can pick one that you like the best. </a:t>
            </a:r>
          </a:p>
          <a:p>
            <a:pPr indent="0"/>
            <a:r>
              <a:rPr lang="en-US" dirty="0"/>
              <a:t>Headspace also has single or once off meditations for specific situations, such as preparing for a flight or getting ready for a presentation.</a:t>
            </a:r>
          </a:p>
          <a:p>
            <a:pPr marL="228600" indent="0"/>
            <a:endParaRPr lang="en-US"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337148" y="590632"/>
            <a:ext cx="10808102" cy="582221"/>
          </a:xfrm>
        </p:spPr>
        <p:txBody>
          <a:bodyPr>
            <a:normAutofit lnSpcReduction="10000"/>
          </a:bodyPr>
          <a:lstStyle/>
          <a:p>
            <a:r>
              <a:rPr lang="en-US" dirty="0"/>
              <a:t>What are some of the features of Headspace?</a:t>
            </a:r>
            <a:endParaRPr lang="en-IE" dirty="0"/>
          </a:p>
        </p:txBody>
      </p:sp>
      <p:sp>
        <p:nvSpPr>
          <p:cNvPr id="8" name="TextBox 7">
            <a:extLst>
              <a:ext uri="{FF2B5EF4-FFF2-40B4-BE49-F238E27FC236}">
                <a16:creationId xmlns:a16="http://schemas.microsoft.com/office/drawing/2014/main" id="{84BCDE5B-1B91-F871-1189-18874C19B5F3}"/>
              </a:ext>
            </a:extLst>
          </p:cNvPr>
          <p:cNvSpPr txBox="1"/>
          <p:nvPr/>
        </p:nvSpPr>
        <p:spPr>
          <a:xfrm>
            <a:off x="233971" y="5976257"/>
            <a:ext cx="6096000" cy="461665"/>
          </a:xfrm>
          <a:prstGeom prst="rect">
            <a:avLst/>
          </a:prstGeom>
          <a:noFill/>
        </p:spPr>
        <p:txBody>
          <a:bodyPr wrap="square">
            <a:spAutoFit/>
          </a:bodyPr>
          <a:lstStyle/>
          <a:p>
            <a:r>
              <a:rPr lang="en-IE" sz="2400" b="1" dirty="0">
                <a:solidFill>
                  <a:schemeClr val="accent1"/>
                </a:solidFill>
                <a:hlinkClick r:id="rId2">
                  <a:extLst>
                    <a:ext uri="{A12FA001-AC4F-418D-AE19-62706E023703}">
                      <ahyp:hlinkClr xmlns:ahyp="http://schemas.microsoft.com/office/drawing/2018/hyperlinkcolor" val="tx"/>
                    </a:ext>
                  </a:extLst>
                </a:hlinkClick>
              </a:rPr>
              <a:t>Click here for a link to Headspace’s website</a:t>
            </a:r>
            <a:endParaRPr lang="en-IE" sz="2400" b="1" dirty="0">
              <a:solidFill>
                <a:schemeClr val="accent1"/>
              </a:solidFill>
            </a:endParaRPr>
          </a:p>
        </p:txBody>
      </p:sp>
      <p:pic>
        <p:nvPicPr>
          <p:cNvPr id="7" name="Picture 6">
            <a:extLst>
              <a:ext uri="{FF2B5EF4-FFF2-40B4-BE49-F238E27FC236}">
                <a16:creationId xmlns:a16="http://schemas.microsoft.com/office/drawing/2014/main" id="{5294C1E8-F1D1-714E-A579-A09E4F3E63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2967" y="308153"/>
            <a:ext cx="2384490" cy="1251857"/>
          </a:xfrm>
          <a:prstGeom prst="rect">
            <a:avLst/>
          </a:prstGeom>
        </p:spPr>
      </p:pic>
    </p:spTree>
    <p:extLst>
      <p:ext uri="{BB962C8B-B14F-4D97-AF65-F5344CB8AC3E}">
        <p14:creationId xmlns:p14="http://schemas.microsoft.com/office/powerpoint/2010/main" val="231527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946717" y="1588770"/>
            <a:ext cx="5838740" cy="5356316"/>
          </a:xfrm>
        </p:spPr>
        <p:txBody>
          <a:bodyPr>
            <a:normAutofit/>
          </a:bodyPr>
          <a:lstStyle/>
          <a:p>
            <a:pPr marL="228600" indent="0"/>
            <a:r>
              <a:rPr lang="en-US" dirty="0"/>
              <a:t>It is common for us to experience different feelings of anxiety or being overwhelmed. Calm is a mindfulness app for both newcomers and meditation enthusiasts alike. It can help users find inner peace and navigate life’s stressors. </a:t>
            </a:r>
          </a:p>
          <a:p>
            <a:pPr marL="228600" indent="0"/>
            <a:r>
              <a:rPr lang="en-US" sz="2400" dirty="0"/>
              <a:t>The app features hundreds of calming exercises, helpful breathing techniques, and sleep stories narrated by celebrities like Matthew McConaughey and Stephen Fry.</a:t>
            </a:r>
          </a:p>
          <a:p>
            <a:pPr marL="228600" indent="0"/>
            <a:r>
              <a:rPr lang="en-US" sz="2400" dirty="0"/>
              <a:t>Calm has many offerings, and the interface is relatively simple to navigate through. Calm are also frequently adding new content, so there is always something to see.</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a:bodyPr>
          <a:lstStyle/>
          <a:p>
            <a:r>
              <a:rPr lang="en-US" dirty="0"/>
              <a:t>Calm</a:t>
            </a:r>
            <a:endParaRPr lang="en-IE" dirty="0"/>
          </a:p>
        </p:txBody>
      </p:sp>
      <p:pic>
        <p:nvPicPr>
          <p:cNvPr id="2" name="Picture 1">
            <a:extLst>
              <a:ext uri="{FF2B5EF4-FFF2-40B4-BE49-F238E27FC236}">
                <a16:creationId xmlns:a16="http://schemas.microsoft.com/office/drawing/2014/main" id="{A6E3F08D-ED7B-E845-91DA-B7C3A37ED8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2173" y="228600"/>
            <a:ext cx="1163706" cy="1163706"/>
          </a:xfrm>
          <a:prstGeom prst="rect">
            <a:avLst/>
          </a:prstGeom>
        </p:spPr>
      </p:pic>
      <p:pic>
        <p:nvPicPr>
          <p:cNvPr id="8" name="Picture Placeholder 7">
            <a:extLst>
              <a:ext uri="{FF2B5EF4-FFF2-40B4-BE49-F238E27FC236}">
                <a16:creationId xmlns:a16="http://schemas.microsoft.com/office/drawing/2014/main" id="{8C127043-995F-63B1-6B61-FEF9AF0325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4674" r="24674"/>
          <a:stretch>
            <a:fillRect/>
          </a:stretch>
        </p:blipFill>
        <p:spPr/>
      </p:pic>
    </p:spTree>
    <p:extLst>
      <p:ext uri="{BB962C8B-B14F-4D97-AF65-F5344CB8AC3E}">
        <p14:creationId xmlns:p14="http://schemas.microsoft.com/office/powerpoint/2010/main" val="1966839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68657" y="1495147"/>
            <a:ext cx="11762086" cy="4404909"/>
          </a:xfrm>
        </p:spPr>
        <p:txBody>
          <a:bodyPr>
            <a:normAutofit/>
          </a:bodyPr>
          <a:lstStyle/>
          <a:p>
            <a:pPr marL="228600" indent="0"/>
            <a:r>
              <a:rPr lang="en-US" dirty="0"/>
              <a:t>Similar to Headspace, Calm allows users to see their app statistics, such as the time spent on the app, the number of sessions, the minutes you have spent meditating. Calm also has a built-in notification feature reminding you to meditate with the app.</a:t>
            </a:r>
          </a:p>
          <a:p>
            <a:pPr marL="228600" indent="0"/>
            <a:r>
              <a:rPr lang="en-US" dirty="0"/>
              <a:t>Calm has a fantastic free version, which enables users to access daily meditations, breathing exercises, mood tracker, select sleep stories, several music tracks, and selected guided meditations.</a:t>
            </a:r>
          </a:p>
          <a:p>
            <a:pPr marL="228600" indent="0"/>
            <a:r>
              <a:rPr lang="en-US" dirty="0"/>
              <a:t>Calm offers a custom selection of resources to ensure that you get the best possible result from using the app. </a:t>
            </a:r>
          </a:p>
          <a:p>
            <a:pPr marL="228600" indent="0"/>
            <a:r>
              <a:rPr lang="en-US" dirty="0"/>
              <a:t>Choose from a massive amount of material, including meditations, daily calm, breathing exercises, sleep stories and relaxing music.</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What are some of the features of Calm?</a:t>
            </a:r>
            <a:endParaRPr lang="en-IE" dirty="0"/>
          </a:p>
        </p:txBody>
      </p:sp>
      <p:sp>
        <p:nvSpPr>
          <p:cNvPr id="2" name="TextBox 1">
            <a:extLst>
              <a:ext uri="{FF2B5EF4-FFF2-40B4-BE49-F238E27FC236}">
                <a16:creationId xmlns:a16="http://schemas.microsoft.com/office/drawing/2014/main" id="{1D8AC309-4F2B-1EFC-8343-E5ED52C0E0D9}"/>
              </a:ext>
            </a:extLst>
          </p:cNvPr>
          <p:cNvSpPr txBox="1"/>
          <p:nvPr/>
        </p:nvSpPr>
        <p:spPr>
          <a:xfrm>
            <a:off x="348344" y="5900056"/>
            <a:ext cx="8294915" cy="461665"/>
          </a:xfrm>
          <a:prstGeom prst="rect">
            <a:avLst/>
          </a:prstGeom>
          <a:noFill/>
        </p:spPr>
        <p:txBody>
          <a:bodyPr wrap="square" rtlCol="0">
            <a:spAutoFit/>
          </a:bodyPr>
          <a:lstStyle/>
          <a:p>
            <a:r>
              <a:rPr lang="en-IE" sz="2400" b="1" dirty="0">
                <a:solidFill>
                  <a:schemeClr val="accent1"/>
                </a:solidFill>
                <a:hlinkClick r:id="rId2">
                  <a:extLst>
                    <a:ext uri="{A12FA001-AC4F-418D-AE19-62706E023703}">
                      <ahyp:hlinkClr xmlns:ahyp="http://schemas.microsoft.com/office/drawing/2018/hyperlinkcolor" val="tx"/>
                    </a:ext>
                  </a:extLst>
                </a:hlinkClick>
              </a:rPr>
              <a:t>Click here for a link to Calm’s website</a:t>
            </a:r>
            <a:endParaRPr lang="en-IE" sz="2400" b="1" dirty="0">
              <a:solidFill>
                <a:schemeClr val="accent1"/>
              </a:solidFill>
            </a:endParaRPr>
          </a:p>
        </p:txBody>
      </p:sp>
      <p:pic>
        <p:nvPicPr>
          <p:cNvPr id="8" name="Picture 7">
            <a:extLst>
              <a:ext uri="{FF2B5EF4-FFF2-40B4-BE49-F238E27FC236}">
                <a16:creationId xmlns:a16="http://schemas.microsoft.com/office/drawing/2014/main" id="{2D24AB54-010F-6E49-8063-889DF2206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9110" y="352229"/>
            <a:ext cx="1163706" cy="1163706"/>
          </a:xfrm>
          <a:prstGeom prst="rect">
            <a:avLst/>
          </a:prstGeom>
        </p:spPr>
      </p:pic>
    </p:spTree>
    <p:extLst>
      <p:ext uri="{BB962C8B-B14F-4D97-AF65-F5344CB8AC3E}">
        <p14:creationId xmlns:p14="http://schemas.microsoft.com/office/powerpoint/2010/main" val="390411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4831317"/>
          </a:xfrm>
        </p:spPr>
        <p:txBody>
          <a:bodyPr>
            <a:normAutofit/>
          </a:bodyPr>
          <a:lstStyle/>
          <a:p>
            <a:pPr marL="228600" indent="0"/>
            <a:r>
              <a:rPr lang="en-US" dirty="0"/>
              <a:t>Throughout these resources, we’ve discovered how breaks are great for our mental health, and to help us concentrate.</a:t>
            </a:r>
          </a:p>
          <a:p>
            <a:pPr marL="228600" indent="0"/>
            <a:r>
              <a:rPr lang="en-US" dirty="0"/>
              <a:t>Microsoft have developed an app called Breakthru, which is designed to give its users a two-minute break.</a:t>
            </a:r>
          </a:p>
          <a:p>
            <a:pPr marL="228600" indent="0"/>
            <a:r>
              <a:rPr lang="en-US" dirty="0"/>
              <a:t>Perfect for people who work remotely, </a:t>
            </a:r>
            <a:r>
              <a:rPr lang="en-US" dirty="0" err="1"/>
              <a:t>breakthru</a:t>
            </a:r>
            <a:r>
              <a:rPr lang="en-US" dirty="0"/>
              <a:t> can be set up to give reminders to take a break at intervals of your choosing.</a:t>
            </a:r>
          </a:p>
          <a:p>
            <a:pPr marL="228600" indent="0"/>
            <a:endParaRPr lang="en-US" dirty="0"/>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1170333"/>
          </a:xfrm>
        </p:spPr>
        <p:txBody>
          <a:bodyPr>
            <a:normAutofit/>
          </a:bodyPr>
          <a:lstStyle/>
          <a:p>
            <a:r>
              <a:rPr lang="en-US" dirty="0" err="1"/>
              <a:t>BreakThru</a:t>
            </a:r>
            <a:endParaRPr lang="en-IE" dirty="0"/>
          </a:p>
        </p:txBody>
      </p:sp>
      <p:pic>
        <p:nvPicPr>
          <p:cNvPr id="2" name="Picture 1">
            <a:extLst>
              <a:ext uri="{FF2B5EF4-FFF2-40B4-BE49-F238E27FC236}">
                <a16:creationId xmlns:a16="http://schemas.microsoft.com/office/drawing/2014/main" id="{9D47F53E-A152-5112-87EA-FF7BBB9AB2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2999" y="94000"/>
            <a:ext cx="2080592" cy="1170333"/>
          </a:xfrm>
          <a:prstGeom prst="rect">
            <a:avLst/>
          </a:prstGeom>
        </p:spPr>
      </p:pic>
      <p:pic>
        <p:nvPicPr>
          <p:cNvPr id="7" name="Picture Placeholder 6">
            <a:extLst>
              <a:ext uri="{FF2B5EF4-FFF2-40B4-BE49-F238E27FC236}">
                <a16:creationId xmlns:a16="http://schemas.microsoft.com/office/drawing/2014/main" id="{A8696FA9-4C9A-4FB1-44AD-BFAD8BE0C85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015346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68657" y="1614416"/>
            <a:ext cx="11762086" cy="4404909"/>
          </a:xfrm>
        </p:spPr>
        <p:txBody>
          <a:bodyPr>
            <a:normAutofit/>
          </a:bodyPr>
          <a:lstStyle/>
          <a:p>
            <a:pPr marL="228600" indent="0"/>
            <a:r>
              <a:rPr lang="en-US" dirty="0"/>
              <a:t>Breakthru has a unique approach to having a break. The aim of the app is to get you to stand up, and make specific movements with a graphic on screen showing you what to next.</a:t>
            </a:r>
          </a:p>
          <a:p>
            <a:pPr marL="228600" indent="0"/>
            <a:r>
              <a:rPr lang="en-US" dirty="0"/>
              <a:t>Breakthru is scientifically proven to reduce stress, increase engagement and build resilience.</a:t>
            </a:r>
          </a:p>
          <a:p>
            <a:pPr marL="228600" indent="0"/>
            <a:r>
              <a:rPr lang="en-IE" dirty="0"/>
              <a:t>Breakthru can be used in many different ways, that are up to you. Choose the feeling you want to get from it such as confidence, energy, joy and centred.  Use it on your own, as part of a team or as an icebreaker in a meeting!</a:t>
            </a:r>
          </a:p>
          <a:p>
            <a:pPr marL="228600" indent="0"/>
            <a:r>
              <a:rPr lang="en-IE" dirty="0"/>
              <a:t>Research suggests that the short moments of motion that Breakthru provides can</a:t>
            </a:r>
            <a:r>
              <a:rPr lang="en-US" dirty="0"/>
              <a:t> ‘turn on’ our metabolism, increase productivity, boost creativity. </a:t>
            </a:r>
          </a:p>
          <a:p>
            <a:pPr marL="228600" indent="0"/>
            <a:r>
              <a:rPr lang="en-US" dirty="0"/>
              <a:t>Breakthru also provides a system for </a:t>
            </a:r>
            <a:r>
              <a:rPr lang="en-US" dirty="0" err="1"/>
              <a:t>breaktaking</a:t>
            </a:r>
            <a:r>
              <a:rPr lang="en-US" dirty="0"/>
              <a:t> with proven mental and physical health benefits make hybrid work that bit easier.</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What are some of the features of Breakthru?</a:t>
            </a:r>
            <a:endParaRPr lang="en-IE" dirty="0"/>
          </a:p>
        </p:txBody>
      </p:sp>
      <p:sp>
        <p:nvSpPr>
          <p:cNvPr id="2" name="TextBox 1">
            <a:extLst>
              <a:ext uri="{FF2B5EF4-FFF2-40B4-BE49-F238E27FC236}">
                <a16:creationId xmlns:a16="http://schemas.microsoft.com/office/drawing/2014/main" id="{1D8AC309-4F2B-1EFC-8343-E5ED52C0E0D9}"/>
              </a:ext>
            </a:extLst>
          </p:cNvPr>
          <p:cNvSpPr txBox="1"/>
          <p:nvPr/>
        </p:nvSpPr>
        <p:spPr>
          <a:xfrm>
            <a:off x="348344" y="5900056"/>
            <a:ext cx="8294915" cy="461665"/>
          </a:xfrm>
          <a:prstGeom prst="rect">
            <a:avLst/>
          </a:prstGeom>
          <a:noFill/>
        </p:spPr>
        <p:txBody>
          <a:bodyPr wrap="square" rtlCol="0">
            <a:spAutoFit/>
          </a:bodyPr>
          <a:lstStyle/>
          <a:p>
            <a:r>
              <a:rPr lang="en-IE" sz="2400" b="1" dirty="0">
                <a:solidFill>
                  <a:schemeClr val="accent1"/>
                </a:solidFill>
                <a:hlinkClick r:id="rId2">
                  <a:extLst>
                    <a:ext uri="{A12FA001-AC4F-418D-AE19-62706E023703}">
                      <ahyp:hlinkClr xmlns:ahyp="http://schemas.microsoft.com/office/drawing/2018/hyperlinkcolor" val="tx"/>
                    </a:ext>
                  </a:extLst>
                </a:hlinkClick>
              </a:rPr>
              <a:t>Click here for a link to Breakthru’s website</a:t>
            </a:r>
            <a:endParaRPr lang="en-IE" sz="2400" b="1" dirty="0">
              <a:solidFill>
                <a:schemeClr val="accent1"/>
              </a:solidFill>
            </a:endParaRPr>
          </a:p>
        </p:txBody>
      </p:sp>
      <p:pic>
        <p:nvPicPr>
          <p:cNvPr id="7" name="Picture 6">
            <a:extLst>
              <a:ext uri="{FF2B5EF4-FFF2-40B4-BE49-F238E27FC236}">
                <a16:creationId xmlns:a16="http://schemas.microsoft.com/office/drawing/2014/main" id="{B9F96845-23E9-4C81-E4CC-305F36DA8E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2625" y="348915"/>
            <a:ext cx="2080592" cy="1170333"/>
          </a:xfrm>
          <a:prstGeom prst="rect">
            <a:avLst/>
          </a:prstGeom>
        </p:spPr>
      </p:pic>
    </p:spTree>
    <p:extLst>
      <p:ext uri="{BB962C8B-B14F-4D97-AF65-F5344CB8AC3E}">
        <p14:creationId xmlns:p14="http://schemas.microsoft.com/office/powerpoint/2010/main" val="3382262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474843"/>
            <a:ext cx="6965028" cy="1719470"/>
          </a:xfrm>
        </p:spPr>
        <p:txBody>
          <a:bodyPr>
            <a:normAutofit/>
          </a:bodyPr>
          <a:lstStyle/>
          <a:p>
            <a:r>
              <a:rPr lang="en-US" dirty="0"/>
              <a:t>Video links, activities and exercises</a:t>
            </a:r>
          </a:p>
          <a:p>
            <a:endParaRPr lang="en-IE"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05</a:t>
            </a:r>
            <a:endParaRPr lang="en-IE" dirty="0"/>
          </a:p>
        </p:txBody>
      </p:sp>
    </p:spTree>
    <p:extLst>
      <p:ext uri="{BB962C8B-B14F-4D97-AF65-F5344CB8AC3E}">
        <p14:creationId xmlns:p14="http://schemas.microsoft.com/office/powerpoint/2010/main" val="37716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734714" y="1540565"/>
            <a:ext cx="10808102" cy="4303644"/>
          </a:xfrm>
        </p:spPr>
        <p:txBody>
          <a:bodyPr>
            <a:normAutofit/>
          </a:bodyPr>
          <a:lstStyle/>
          <a:p>
            <a:pPr marL="0"/>
            <a:r>
              <a:rPr lang="en-US" dirty="0"/>
              <a:t>The idea of this exercise is to practice taking regular breaks throughout the day, ensuring that you are reducing stress, but are able to work well and effectively. Try the steps below to get you started.</a:t>
            </a:r>
          </a:p>
          <a:p>
            <a:pPr marL="0"/>
            <a:r>
              <a:rPr lang="en-US" dirty="0"/>
              <a:t>Step 1- Split up the next 2.5 hours into a set amount of work time and breaks.</a:t>
            </a:r>
          </a:p>
          <a:p>
            <a:pPr marL="0"/>
            <a:r>
              <a:rPr lang="en-US" dirty="0"/>
              <a:t>Step 2- Set a timer for 25 minutes. This is your working time, called a pomodoro. At the end of the 25 minutes, set another timer for 5 minutes. This 5 minutes is your break.</a:t>
            </a:r>
          </a:p>
          <a:p>
            <a:pPr marL="0"/>
            <a:r>
              <a:rPr lang="en-US" dirty="0"/>
              <a:t>Step 3- Do four </a:t>
            </a:r>
            <a:r>
              <a:rPr lang="en-US" dirty="0" err="1"/>
              <a:t>pomodoros</a:t>
            </a:r>
            <a:r>
              <a:rPr lang="en-US" dirty="0"/>
              <a:t>, and at the end of the fourth one, set a 15–20-minute timer which is your long break.</a:t>
            </a:r>
          </a:p>
          <a:p>
            <a:pPr marL="0"/>
            <a:r>
              <a:rPr lang="en-US" dirty="0"/>
              <a:t>Step 4- Repeat throughout your working day. Make sure to take your regular breaks such as lunch break etc.</a:t>
            </a:r>
          </a:p>
          <a:p>
            <a:endParaRPr lang="en-IE"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320040"/>
            <a:ext cx="10808102" cy="1436971"/>
          </a:xfrm>
        </p:spPr>
        <p:txBody>
          <a:bodyPr>
            <a:normAutofit/>
          </a:bodyPr>
          <a:lstStyle/>
          <a:p>
            <a:r>
              <a:rPr lang="en-IE" dirty="0"/>
              <a:t>Exercise -1 </a:t>
            </a:r>
          </a:p>
          <a:p>
            <a:r>
              <a:rPr lang="en-IE" sz="2400" b="1" dirty="0"/>
              <a:t>Practice the Pomodoro Technique.</a:t>
            </a:r>
          </a:p>
          <a:p>
            <a:endParaRPr lang="en-IE" dirty="0"/>
          </a:p>
        </p:txBody>
      </p:sp>
    </p:spTree>
    <p:extLst>
      <p:ext uri="{BB962C8B-B14F-4D97-AF65-F5344CB8AC3E}">
        <p14:creationId xmlns:p14="http://schemas.microsoft.com/office/powerpoint/2010/main" val="826927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p:txBody>
          <a:bodyPr>
            <a:normAutofit/>
          </a:bodyPr>
          <a:lstStyle/>
          <a:p>
            <a:pPr marL="228600" indent="0" algn="just"/>
            <a:r>
              <a:rPr lang="en-US" dirty="0"/>
              <a:t>For this next exercise, we will introduce you to the concept of journaling. Whilst journaling is typically not seen as a meditative exercise, it can introduce you to mindfulness. Journaling is similar to keeping a diary, where you reflect and write down your feelings and experiences of the day. Journaling is very effective at getting you to feel like you are living in the moment.</a:t>
            </a:r>
          </a:p>
          <a:p>
            <a:pPr marL="228600" indent="0" algn="just"/>
            <a:r>
              <a:rPr lang="en-US" dirty="0"/>
              <a:t>There are many ways that you can practice journaling. Some people like to use it as a way to create a new to-do list so that they are more organized for the day ahead. Others like to use it as a way of keeping on top of their thoughts and feelings.</a:t>
            </a:r>
          </a:p>
          <a:p>
            <a:pPr marL="228600" indent="0" algn="just"/>
            <a:r>
              <a:rPr lang="en-US" dirty="0"/>
              <a:t>On the next slide we will go through a step-by-step approach on how start the journaling process.</a:t>
            </a:r>
            <a:endParaRPr lang="en-IE"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424311"/>
            <a:ext cx="10808102" cy="987045"/>
          </a:xfrm>
        </p:spPr>
        <p:txBody>
          <a:bodyPr>
            <a:normAutofit fontScale="92500" lnSpcReduction="10000"/>
          </a:bodyPr>
          <a:lstStyle/>
          <a:p>
            <a:r>
              <a:rPr lang="en-IE" sz="3900" dirty="0"/>
              <a:t>Exercise -2</a:t>
            </a:r>
          </a:p>
          <a:p>
            <a:r>
              <a:rPr lang="en-IE" sz="2600" b="1" dirty="0"/>
              <a:t>Start your mindfulness journey with journaling.</a:t>
            </a:r>
          </a:p>
          <a:p>
            <a:endParaRPr lang="en-IE" dirty="0"/>
          </a:p>
        </p:txBody>
      </p:sp>
    </p:spTree>
    <p:extLst>
      <p:ext uri="{BB962C8B-B14F-4D97-AF65-F5344CB8AC3E}">
        <p14:creationId xmlns:p14="http://schemas.microsoft.com/office/powerpoint/2010/main" val="3737173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327991" y="1331843"/>
            <a:ext cx="11214825" cy="4581940"/>
          </a:xfrm>
        </p:spPr>
        <p:txBody>
          <a:bodyPr>
            <a:normAutofit fontScale="92500"/>
          </a:bodyPr>
          <a:lstStyle/>
          <a:p>
            <a:pPr marL="228600" indent="0" algn="just"/>
            <a:r>
              <a:rPr lang="en-US" dirty="0"/>
              <a:t>Step 1:</a:t>
            </a:r>
            <a:r>
              <a:rPr lang="en-IE" dirty="0"/>
              <a:t> </a:t>
            </a:r>
            <a:r>
              <a:rPr lang="en-US" dirty="0"/>
              <a:t>Think about what you want to write. Your journal doesn’t need to have a theme, but an easy way to start writing an entry is to think about what you want to write about. Decide what you wish to discuss and go in that direction.</a:t>
            </a:r>
          </a:p>
          <a:p>
            <a:pPr marL="228600" indent="0" algn="just"/>
            <a:r>
              <a:rPr lang="en-US" dirty="0"/>
              <a:t>Step 2: Try a prompt if you are struggling. If you are having trouble deciding on a topic, try writing personally and/or creatively to get you started. Here are some journaling prompts to help you. </a:t>
            </a:r>
            <a:r>
              <a:rPr lang="en-US" dirty="0">
                <a:hlinkClick r:id="rId2">
                  <a:extLst>
                    <a:ext uri="{A12FA001-AC4F-418D-AE19-62706E023703}">
                      <ahyp:hlinkClr xmlns:ahyp="http://schemas.microsoft.com/office/drawing/2018/hyperlinkcolor" val="tx"/>
                    </a:ext>
                  </a:extLst>
                </a:hlinkClick>
              </a:rPr>
              <a:t>Click here for the link</a:t>
            </a:r>
            <a:endParaRPr lang="en-US" dirty="0"/>
          </a:p>
          <a:p>
            <a:pPr marL="228600" indent="0" algn="just"/>
            <a:r>
              <a:rPr lang="en-US" dirty="0"/>
              <a:t>Step 3:Set a designated time to write, so you can start thinking about what you want to write throughout the day and can prepare ideas. This will also get you looking forward to writing.</a:t>
            </a:r>
          </a:p>
          <a:p>
            <a:pPr marL="228600" indent="0" algn="just"/>
            <a:r>
              <a:rPr lang="en-US" dirty="0"/>
              <a:t>4. Practice makes perfect. Write as much as possible. Writing will become easier you more you do it. Try and get into the habit of writing regularly and your entries will start coming to you naturally. </a:t>
            </a:r>
          </a:p>
          <a:p>
            <a:pPr marL="228600" indent="0" algn="just"/>
            <a:r>
              <a:rPr lang="en-US" dirty="0"/>
              <a:t>Step 5: Make it your own. Try adding pictures, drawings, or even write letters to yourself. This will all help you on your journaling and mindfulness journey.</a:t>
            </a:r>
          </a:p>
          <a:p>
            <a:pPr marL="228600" indent="0" algn="just"/>
            <a:endParaRPr lang="en-US"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424311"/>
            <a:ext cx="10808102" cy="987045"/>
          </a:xfrm>
        </p:spPr>
        <p:txBody>
          <a:bodyPr>
            <a:normAutofit fontScale="92500" lnSpcReduction="10000"/>
          </a:bodyPr>
          <a:lstStyle/>
          <a:p>
            <a:r>
              <a:rPr lang="en-IE" sz="3900" dirty="0"/>
              <a:t>Exercise -2</a:t>
            </a:r>
          </a:p>
          <a:p>
            <a:r>
              <a:rPr lang="en-IE" sz="2600" b="1" dirty="0"/>
              <a:t>Start your mindfulness journey with journaling.</a:t>
            </a:r>
          </a:p>
          <a:p>
            <a:endParaRPr lang="en-IE" dirty="0"/>
          </a:p>
        </p:txBody>
      </p:sp>
    </p:spTree>
    <p:extLst>
      <p:ext uri="{BB962C8B-B14F-4D97-AF65-F5344CB8AC3E}">
        <p14:creationId xmlns:p14="http://schemas.microsoft.com/office/powerpoint/2010/main" val="34206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1191039" y="1511974"/>
            <a:ext cx="5661023" cy="5346026"/>
          </a:xfrm>
        </p:spPr>
        <p:txBody>
          <a:bodyPr>
            <a:normAutofit lnSpcReduction="10000"/>
          </a:bodyPr>
          <a:lstStyle/>
          <a:p>
            <a:pPr marL="0"/>
            <a:r>
              <a:rPr lang="en-US" dirty="0"/>
              <a:t>Have you ever had a deadline due, and you have done everything you can to avoid the work that needed to be done? Instant Gratification could help describe this </a:t>
            </a:r>
            <a:r>
              <a:rPr lang="en-US" dirty="0" err="1"/>
              <a:t>behaviour</a:t>
            </a:r>
            <a:r>
              <a:rPr lang="en-US" dirty="0"/>
              <a:t>, where you seek out short term benefits even though you know it might impact you negatively in the long term.</a:t>
            </a:r>
          </a:p>
          <a:p>
            <a:pPr marL="0"/>
            <a:r>
              <a:rPr lang="en-US" dirty="0"/>
              <a:t>Delayed Gratification would be the opposite of this. You know that if you put in the work now, you won’t be under pressure to do it at a different time.</a:t>
            </a:r>
          </a:p>
          <a:p>
            <a:pPr marL="0"/>
            <a:r>
              <a:rPr lang="en-US" dirty="0"/>
              <a:t>Technology gives us constant gratification by causing our brains to release pleasure chemicals. Even the way the internet provides whatever answers we need instantly can impact gratification.  </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p:txBody>
          <a:bodyPr>
            <a:normAutofit fontScale="85000" lnSpcReduction="10000"/>
          </a:bodyPr>
          <a:lstStyle/>
          <a:p>
            <a:pPr algn="ctr"/>
            <a:r>
              <a:rPr lang="en-US" dirty="0"/>
              <a:t>Gratification and technology</a:t>
            </a:r>
          </a:p>
        </p:txBody>
      </p:sp>
      <p:pic>
        <p:nvPicPr>
          <p:cNvPr id="6" name="Picture Placeholder 5">
            <a:extLst>
              <a:ext uri="{FF2B5EF4-FFF2-40B4-BE49-F238E27FC236}">
                <a16:creationId xmlns:a16="http://schemas.microsoft.com/office/drawing/2014/main" id="{247F1EF3-0693-1888-1D5B-8C427D12B8E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653851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452374"/>
          </a:xfrm>
        </p:spPr>
        <p:txBody>
          <a:bodyPr>
            <a:normAutofit fontScale="92500"/>
          </a:bodyPr>
          <a:lstStyle/>
          <a:p>
            <a:pPr marL="0"/>
            <a:r>
              <a:rPr lang="en-IE" dirty="0">
                <a:solidFill>
                  <a:schemeClr val="tx1">
                    <a:lumMod val="50000"/>
                  </a:schemeClr>
                </a:solidFill>
              </a:rPr>
              <a:t>Check out the following YouTube video. In this Ted Talk, the presenter explores some of the issues around technology addiction and some of the solutions on how to break the addiction.</a:t>
            </a:r>
          </a:p>
          <a:p>
            <a:pPr marL="0"/>
            <a:r>
              <a:rPr lang="en-IE" dirty="0">
                <a:solidFill>
                  <a:srgbClr val="09446A"/>
                </a:solidFill>
                <a:hlinkClick r:id="rId3">
                  <a:extLst>
                    <a:ext uri="{A12FA001-AC4F-418D-AE19-62706E023703}">
                      <ahyp:hlinkClr xmlns:ahyp="http://schemas.microsoft.com/office/drawing/2018/hyperlinkcolor" val="tx"/>
                    </a:ext>
                  </a:extLst>
                </a:hlinkClick>
              </a:rPr>
              <a:t>https://www.youtube.com/watch?v=0adeZP6aDQw</a:t>
            </a:r>
            <a:endParaRPr lang="en-IE" dirty="0">
              <a:solidFill>
                <a:srgbClr val="09446A"/>
              </a:solidFill>
            </a:endParaRPr>
          </a:p>
          <a:p>
            <a:pPr marL="0"/>
            <a:endParaRPr lang="en-IE" dirty="0">
              <a:solidFill>
                <a:schemeClr val="tx1">
                  <a:lumMod val="50000"/>
                </a:schemeClr>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808541"/>
          </a:xfrm>
        </p:spPr>
        <p:txBody>
          <a:bodyPr>
            <a:normAutofit fontScale="70000" lnSpcReduction="20000"/>
          </a:bodyPr>
          <a:lstStyle/>
          <a:p>
            <a:r>
              <a:rPr lang="en-IE" sz="5100" dirty="0"/>
              <a:t>WATCH</a:t>
            </a:r>
          </a:p>
          <a:p>
            <a:endParaRPr lang="en-IE" dirty="0"/>
          </a:p>
          <a:p>
            <a:r>
              <a:rPr lang="en-US" sz="4600" dirty="0"/>
              <a:t>Technology Addiction and What you Can do About It.</a:t>
            </a:r>
            <a:endParaRPr lang="en-IE" sz="4600" dirty="0"/>
          </a:p>
        </p:txBody>
      </p:sp>
      <p:pic>
        <p:nvPicPr>
          <p:cNvPr id="3" name="Online Media 2" title="Technology Addiction and What you Can do About It. | Ben Halpert | TEDxSaintThomas">
            <a:hlinkClick r:id="" action="ppaction://media"/>
            <a:extLst>
              <a:ext uri="{FF2B5EF4-FFF2-40B4-BE49-F238E27FC236}">
                <a16:creationId xmlns:a16="http://schemas.microsoft.com/office/drawing/2014/main" id="{467B48DA-0F68-C2C3-EEBB-8EFE04274ECD}"/>
              </a:ext>
            </a:extLst>
          </p:cNvPr>
          <p:cNvPicPr>
            <a:picLocks noRot="1" noChangeAspect="1"/>
          </p:cNvPicPr>
          <p:nvPr>
            <a:videoFile r:link="rId1"/>
          </p:nvPr>
        </p:nvPicPr>
        <p:blipFill>
          <a:blip r:embed="rId4"/>
          <a:stretch>
            <a:fillRect/>
          </a:stretch>
        </p:blipFill>
        <p:spPr>
          <a:xfrm>
            <a:off x="6977051" y="1203325"/>
            <a:ext cx="5228062" cy="3996773"/>
          </a:xfrm>
          <a:prstGeom prst="rect">
            <a:avLst/>
          </a:prstGeom>
        </p:spPr>
      </p:pic>
    </p:spTree>
    <p:extLst>
      <p:ext uri="{BB962C8B-B14F-4D97-AF65-F5344CB8AC3E}">
        <p14:creationId xmlns:p14="http://schemas.microsoft.com/office/powerpoint/2010/main" val="23235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normAutofit lnSpcReduction="10000"/>
          </a:bodyPr>
          <a:lstStyle/>
          <a:p>
            <a:pPr marL="0"/>
            <a:r>
              <a:rPr lang="en-US" dirty="0"/>
              <a:t>Check out the following YouTube video of a </a:t>
            </a:r>
            <a:r>
              <a:rPr lang="en-US" dirty="0" err="1"/>
              <a:t>TedEx</a:t>
            </a:r>
            <a:r>
              <a:rPr lang="en-US" dirty="0"/>
              <a:t> talk about the impact of a Digital Detox over several years.</a:t>
            </a:r>
          </a:p>
          <a:p>
            <a:pPr marL="0"/>
            <a:endParaRPr lang="en-US" dirty="0"/>
          </a:p>
          <a:p>
            <a:pPr marL="0"/>
            <a:r>
              <a:rPr lang="en-US" dirty="0">
                <a:solidFill>
                  <a:schemeClr val="tx1"/>
                </a:solidFill>
                <a:hlinkClick r:id="rId3">
                  <a:extLst>
                    <a:ext uri="{A12FA001-AC4F-418D-AE19-62706E023703}">
                      <ahyp:hlinkClr xmlns:ahyp="http://schemas.microsoft.com/office/drawing/2018/hyperlinkcolor" val="tx"/>
                    </a:ext>
                  </a:extLst>
                </a:hlinkClick>
              </a:rPr>
              <a:t>https://www.youtube.com/watch?v=o0xI45Vch0A</a:t>
            </a:r>
            <a:endParaRPr lang="en-US" dirty="0">
              <a:solidFill>
                <a:schemeClr val="tx1"/>
              </a:solidFill>
            </a:endParaRP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47201" y="1030385"/>
            <a:ext cx="5113283" cy="1649515"/>
          </a:xfrm>
        </p:spPr>
        <p:txBody>
          <a:bodyPr>
            <a:normAutofit/>
          </a:bodyPr>
          <a:lstStyle/>
          <a:p>
            <a:r>
              <a:rPr lang="en-IE" sz="3200" b="1" dirty="0"/>
              <a:t>WATCH</a:t>
            </a:r>
          </a:p>
          <a:p>
            <a:r>
              <a:rPr lang="en-IN" sz="3200" b="1" dirty="0"/>
              <a:t>What I learned from 10 Years of Digital Detox</a:t>
            </a:r>
          </a:p>
          <a:p>
            <a:endParaRPr lang="en-US" b="1" dirty="0"/>
          </a:p>
          <a:p>
            <a:endParaRPr lang="en-IE" dirty="0"/>
          </a:p>
        </p:txBody>
      </p:sp>
      <p:sp>
        <p:nvSpPr>
          <p:cNvPr id="5" name="Picture Placeholder 4">
            <a:extLst>
              <a:ext uri="{FF2B5EF4-FFF2-40B4-BE49-F238E27FC236}">
                <a16:creationId xmlns:a16="http://schemas.microsoft.com/office/drawing/2014/main" id="{7084C52D-9273-1A36-85A2-7A67BBCB0495}"/>
              </a:ext>
            </a:extLst>
          </p:cNvPr>
          <p:cNvSpPr>
            <a:spLocks noGrp="1"/>
          </p:cNvSpPr>
          <p:nvPr>
            <p:ph type="pic" sz="quarter" idx="10"/>
          </p:nvPr>
        </p:nvSpPr>
        <p:spPr/>
      </p:sp>
      <p:pic>
        <p:nvPicPr>
          <p:cNvPr id="6" name="Online Media 5" title="What I Learned from 10 Years of Digital Detox | Josh Misner | TEDxCoeurdalene">
            <a:hlinkClick r:id="" action="ppaction://media"/>
            <a:extLst>
              <a:ext uri="{FF2B5EF4-FFF2-40B4-BE49-F238E27FC236}">
                <a16:creationId xmlns:a16="http://schemas.microsoft.com/office/drawing/2014/main" id="{43D17530-3B94-7664-0B38-77810FBBD6AC}"/>
              </a:ext>
            </a:extLst>
          </p:cNvPr>
          <p:cNvPicPr>
            <a:picLocks noRot="1" noChangeAspect="1"/>
          </p:cNvPicPr>
          <p:nvPr>
            <a:videoFile r:link="rId1"/>
          </p:nvPr>
        </p:nvPicPr>
        <p:blipFill>
          <a:blip r:embed="rId4"/>
          <a:stretch>
            <a:fillRect/>
          </a:stretch>
        </p:blipFill>
        <p:spPr>
          <a:xfrm>
            <a:off x="6982792" y="1203325"/>
            <a:ext cx="5203262" cy="3923127"/>
          </a:xfrm>
          <a:prstGeom prst="rect">
            <a:avLst/>
          </a:prstGeom>
        </p:spPr>
      </p:pic>
    </p:spTree>
    <p:extLst>
      <p:ext uri="{BB962C8B-B14F-4D97-AF65-F5344CB8AC3E}">
        <p14:creationId xmlns:p14="http://schemas.microsoft.com/office/powerpoint/2010/main" val="39760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lnSpcReduction="10000"/>
          </a:bodyPr>
          <a:lstStyle/>
          <a:p>
            <a:pPr marL="0"/>
            <a:r>
              <a:rPr lang="en-IE" dirty="0">
                <a:solidFill>
                  <a:schemeClr val="tx1">
                    <a:lumMod val="50000"/>
                  </a:schemeClr>
                </a:solidFill>
              </a:rPr>
              <a:t>Check out the following YouTube video to help improve your learning outcomes. In this Ted Talk, the presenter (the founder of the Headspace app) discusses his mindfulness journey.</a:t>
            </a:r>
          </a:p>
          <a:p>
            <a:pPr marL="0"/>
            <a:r>
              <a:rPr lang="en-IE" dirty="0">
                <a:solidFill>
                  <a:srgbClr val="09446A"/>
                </a:solidFill>
                <a:hlinkClick r:id="rId3">
                  <a:extLst>
                    <a:ext uri="{A12FA001-AC4F-418D-AE19-62706E023703}">
                      <ahyp:hlinkClr xmlns:ahyp="http://schemas.microsoft.com/office/drawing/2018/hyperlinkcolor" val="tx"/>
                    </a:ext>
                  </a:extLst>
                </a:hlinkClick>
              </a:rPr>
              <a:t>https://www.youtube.com/watch?v=qzR62JJCMBQ</a:t>
            </a:r>
            <a:endParaRPr lang="en-IE" dirty="0">
              <a:solidFill>
                <a:srgbClr val="09446A"/>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808541"/>
          </a:xfrm>
        </p:spPr>
        <p:txBody>
          <a:bodyPr>
            <a:normAutofit fontScale="70000" lnSpcReduction="20000"/>
          </a:bodyPr>
          <a:lstStyle/>
          <a:p>
            <a:r>
              <a:rPr lang="en-IE" sz="5100" dirty="0"/>
              <a:t>WATCH</a:t>
            </a:r>
          </a:p>
          <a:p>
            <a:endParaRPr lang="en-IE" dirty="0"/>
          </a:p>
          <a:p>
            <a:r>
              <a:rPr lang="en-US" sz="4600" dirty="0"/>
              <a:t>All it takes is 10 mindful minutes</a:t>
            </a:r>
            <a:endParaRPr lang="en-IE" sz="4600" dirty="0"/>
          </a:p>
        </p:txBody>
      </p:sp>
      <p:pic>
        <p:nvPicPr>
          <p:cNvPr id="2" name="Online Media 1" title="All it takes is 10 mindful minutes | Andy Puddicombe">
            <a:hlinkClick r:id="" action="ppaction://media"/>
            <a:extLst>
              <a:ext uri="{FF2B5EF4-FFF2-40B4-BE49-F238E27FC236}">
                <a16:creationId xmlns:a16="http://schemas.microsoft.com/office/drawing/2014/main" id="{E985EEED-F04B-97CE-162E-96FAF3E11A71}"/>
              </a:ext>
            </a:extLst>
          </p:cNvPr>
          <p:cNvPicPr>
            <a:picLocks noRot="1" noChangeAspect="1"/>
          </p:cNvPicPr>
          <p:nvPr>
            <a:videoFile r:link="rId1"/>
          </p:nvPr>
        </p:nvPicPr>
        <p:blipFill>
          <a:blip r:embed="rId4"/>
          <a:stretch>
            <a:fillRect/>
          </a:stretch>
        </p:blipFill>
        <p:spPr>
          <a:xfrm>
            <a:off x="6977051" y="1203325"/>
            <a:ext cx="5192876" cy="3986833"/>
          </a:xfrm>
          <a:prstGeom prst="rect">
            <a:avLst/>
          </a:prstGeom>
        </p:spPr>
      </p:pic>
    </p:spTree>
    <p:extLst>
      <p:ext uri="{BB962C8B-B14F-4D97-AF65-F5344CB8AC3E}">
        <p14:creationId xmlns:p14="http://schemas.microsoft.com/office/powerpoint/2010/main" val="26512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lnSpcReduction="10000"/>
          </a:bodyPr>
          <a:lstStyle/>
          <a:p>
            <a:pPr marL="0"/>
            <a:r>
              <a:rPr lang="en-IE" dirty="0">
                <a:solidFill>
                  <a:schemeClr val="tx1">
                    <a:lumMod val="50000"/>
                  </a:schemeClr>
                </a:solidFill>
              </a:rPr>
              <a:t>Check out the following YouTube video to help improve your learning outcomes. In this discussion, the presenter explores some of the science between meditation and the impact it has on the brain</a:t>
            </a:r>
          </a:p>
          <a:p>
            <a:pPr marL="0"/>
            <a:r>
              <a:rPr lang="en-IE" dirty="0">
                <a:solidFill>
                  <a:srgbClr val="09446A"/>
                </a:solidFill>
                <a:hlinkClick r:id="rId3">
                  <a:extLst>
                    <a:ext uri="{A12FA001-AC4F-418D-AE19-62706E023703}">
                      <ahyp:hlinkClr xmlns:ahyp="http://schemas.microsoft.com/office/drawing/2018/hyperlinkcolor" val="tx"/>
                    </a:ext>
                  </a:extLst>
                </a:hlinkClick>
              </a:rPr>
              <a:t>https://www.youtube.com/watch?v=5AqgMo1P05E</a:t>
            </a:r>
            <a:endParaRPr lang="en-IE" dirty="0">
              <a:solidFill>
                <a:srgbClr val="09446A"/>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520307"/>
          </a:xfrm>
        </p:spPr>
        <p:txBody>
          <a:bodyPr>
            <a:normAutofit fontScale="70000" lnSpcReduction="20000"/>
          </a:bodyPr>
          <a:lstStyle/>
          <a:p>
            <a:r>
              <a:rPr lang="en-IE" dirty="0"/>
              <a:t>WATCH</a:t>
            </a:r>
          </a:p>
          <a:p>
            <a:endParaRPr lang="en-IE" dirty="0"/>
          </a:p>
          <a:p>
            <a:r>
              <a:rPr lang="en-US" sz="3500" dirty="0"/>
              <a:t>Shauna Shapiro: Mindfulness Meditation and the Brain</a:t>
            </a:r>
          </a:p>
        </p:txBody>
      </p:sp>
      <p:pic>
        <p:nvPicPr>
          <p:cNvPr id="2" name="Online Media 1" title="Shauna Shapiro: Mindfulness Meditation and the Brain">
            <a:hlinkClick r:id="" action="ppaction://media"/>
            <a:extLst>
              <a:ext uri="{FF2B5EF4-FFF2-40B4-BE49-F238E27FC236}">
                <a16:creationId xmlns:a16="http://schemas.microsoft.com/office/drawing/2014/main" id="{C09A3D6B-D91D-96BF-18CF-DA7B85FFC4B4}"/>
              </a:ext>
            </a:extLst>
          </p:cNvPr>
          <p:cNvPicPr>
            <a:picLocks noRot="1" noChangeAspect="1"/>
          </p:cNvPicPr>
          <p:nvPr>
            <a:videoFile r:link="rId1"/>
          </p:nvPr>
        </p:nvPicPr>
        <p:blipFill>
          <a:blip r:embed="rId4"/>
          <a:stretch>
            <a:fillRect/>
          </a:stretch>
        </p:blipFill>
        <p:spPr>
          <a:xfrm>
            <a:off x="6977051" y="1203325"/>
            <a:ext cx="5214949" cy="3941073"/>
          </a:xfrm>
          <a:prstGeom prst="rect">
            <a:avLst/>
          </a:prstGeom>
        </p:spPr>
      </p:pic>
    </p:spTree>
    <p:extLst>
      <p:ext uri="{BB962C8B-B14F-4D97-AF65-F5344CB8AC3E}">
        <p14:creationId xmlns:p14="http://schemas.microsoft.com/office/powerpoint/2010/main" val="27306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5E7861-4D66-C163-8D48-A5278C7BAE9C}"/>
              </a:ext>
            </a:extLst>
          </p:cNvPr>
          <p:cNvSpPr>
            <a:spLocks noGrp="1"/>
          </p:cNvSpPr>
          <p:nvPr>
            <p:ph type="body" sz="quarter" idx="19"/>
          </p:nvPr>
        </p:nvSpPr>
        <p:spPr>
          <a:xfrm>
            <a:off x="159026" y="2143642"/>
            <a:ext cx="4234070" cy="5062228"/>
          </a:xfrm>
        </p:spPr>
        <p:txBody>
          <a:bodyPr>
            <a:normAutofit fontScale="85000" lnSpcReduction="20000"/>
          </a:bodyPr>
          <a:lstStyle/>
          <a:p>
            <a:r>
              <a:rPr lang="en-US" sz="2800" dirty="0">
                <a:solidFill>
                  <a:schemeClr val="bg1"/>
                </a:solidFill>
              </a:rPr>
              <a:t>Module 3 of the Digital Crossroads OERs is titled “Impact of digital activities on your own and others’ health”. Here, you will find more information on the following topics:</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Topic 1- </a:t>
            </a:r>
            <a:r>
              <a:rPr lang="en-US" dirty="0"/>
              <a:t>Digital Footprint and Reputation</a:t>
            </a:r>
          </a:p>
          <a:p>
            <a:pPr marL="457200" indent="-457200">
              <a:buFont typeface="Arial" panose="020B0604020202020204" pitchFamily="34" charset="0"/>
              <a:buChar char="•"/>
            </a:pPr>
            <a:r>
              <a:rPr lang="en-US" sz="2800" dirty="0">
                <a:solidFill>
                  <a:schemeClr val="bg1"/>
                </a:solidFill>
              </a:rPr>
              <a:t>Topic 2- </a:t>
            </a:r>
            <a:r>
              <a:rPr lang="en-GB" dirty="0"/>
              <a:t>Digital Overload</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Topic 3- </a:t>
            </a:r>
            <a:r>
              <a:rPr lang="en-US" dirty="0"/>
              <a:t>The impact of digital technology on self-esteem and physical health</a:t>
            </a:r>
          </a:p>
          <a:p>
            <a:pPr marL="457200" indent="-457200">
              <a:buFont typeface="Arial" panose="020B0604020202020204" pitchFamily="34" charset="0"/>
              <a:buChar char="•"/>
            </a:pPr>
            <a:r>
              <a:rPr lang="en-US" sz="2800" dirty="0">
                <a:solidFill>
                  <a:schemeClr val="bg1"/>
                </a:solidFill>
              </a:rPr>
              <a:t>Topic 4- </a:t>
            </a:r>
            <a:r>
              <a:rPr lang="en-US" dirty="0"/>
              <a:t>Methods to switch off and ensure rest</a:t>
            </a:r>
          </a:p>
          <a:p>
            <a:endParaRPr lang="en-US" sz="2800" dirty="0">
              <a:solidFill>
                <a:schemeClr val="bg1"/>
              </a:solidFill>
            </a:endParaRPr>
          </a:p>
          <a:p>
            <a:endParaRPr lang="en-US" dirty="0"/>
          </a:p>
          <a:p>
            <a:endParaRPr lang="en-IE" dirty="0"/>
          </a:p>
          <a:p>
            <a:endParaRPr lang="en-IE" dirty="0"/>
          </a:p>
          <a:p>
            <a:endParaRPr lang="en-IE" dirty="0"/>
          </a:p>
        </p:txBody>
      </p:sp>
      <p:sp>
        <p:nvSpPr>
          <p:cNvPr id="5" name="Text Placeholder 4">
            <a:extLst>
              <a:ext uri="{FF2B5EF4-FFF2-40B4-BE49-F238E27FC236}">
                <a16:creationId xmlns:a16="http://schemas.microsoft.com/office/drawing/2014/main" id="{4369FBEB-2B38-6508-7972-8BB547868DBB}"/>
              </a:ext>
            </a:extLst>
          </p:cNvPr>
          <p:cNvSpPr>
            <a:spLocks noGrp="1"/>
          </p:cNvSpPr>
          <p:nvPr>
            <p:ph type="body" sz="quarter" idx="20"/>
          </p:nvPr>
        </p:nvSpPr>
        <p:spPr/>
        <p:txBody>
          <a:bodyPr>
            <a:normAutofit fontScale="70000" lnSpcReduction="20000"/>
          </a:bodyPr>
          <a:lstStyle/>
          <a:p>
            <a:r>
              <a:rPr lang="en-IE" dirty="0"/>
              <a:t>End of Module 2</a:t>
            </a:r>
          </a:p>
          <a:p>
            <a:endParaRPr lang="en-IE" dirty="0"/>
          </a:p>
        </p:txBody>
      </p:sp>
      <p:sp>
        <p:nvSpPr>
          <p:cNvPr id="9" name="Text Placeholder 4">
            <a:extLst>
              <a:ext uri="{FF2B5EF4-FFF2-40B4-BE49-F238E27FC236}">
                <a16:creationId xmlns:a16="http://schemas.microsoft.com/office/drawing/2014/main" id="{FA79D039-102E-A41B-596F-A0D92A66C4A6}"/>
              </a:ext>
            </a:extLst>
          </p:cNvPr>
          <p:cNvSpPr txBox="1">
            <a:spLocks/>
          </p:cNvSpPr>
          <p:nvPr/>
        </p:nvSpPr>
        <p:spPr>
          <a:xfrm>
            <a:off x="8587409" y="2893968"/>
            <a:ext cx="3604591" cy="837258"/>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002060"/>
                </a:solidFill>
              </a:rPr>
              <a:t>Thanks for reading!</a:t>
            </a:r>
          </a:p>
          <a:p>
            <a:endParaRPr lang="en-IE" dirty="0">
              <a:solidFill>
                <a:schemeClr val="tx1">
                  <a:lumMod val="50000"/>
                </a:schemeClr>
              </a:solidFill>
            </a:endParaRPr>
          </a:p>
        </p:txBody>
      </p:sp>
    </p:spTree>
    <p:extLst>
      <p:ext uri="{BB962C8B-B14F-4D97-AF65-F5344CB8AC3E}">
        <p14:creationId xmlns:p14="http://schemas.microsoft.com/office/powerpoint/2010/main" val="219390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541493" y="1610519"/>
            <a:ext cx="5361286" cy="4181023"/>
          </a:xfrm>
        </p:spPr>
        <p:txBody>
          <a:bodyPr>
            <a:normAutofit/>
          </a:bodyPr>
          <a:lstStyle/>
          <a:p>
            <a:pPr marL="0"/>
            <a:r>
              <a:rPr lang="en-US" dirty="0"/>
              <a:t>In the following slides we will take a closer look at some of the science behind addiction and how chemicals that the brain releases can impact this.</a:t>
            </a:r>
          </a:p>
          <a:p>
            <a:pPr marL="0"/>
            <a:endParaRPr lang="en-US" dirty="0"/>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159026"/>
            <a:ext cx="5361286" cy="1162879"/>
          </a:xfrm>
        </p:spPr>
        <p:txBody>
          <a:bodyPr>
            <a:normAutofit fontScale="55000" lnSpcReduction="20000"/>
          </a:bodyPr>
          <a:lstStyle/>
          <a:p>
            <a:r>
              <a:rPr lang="en-IE" sz="5900" b="1" dirty="0"/>
              <a:t>Taking a closer look at the science behind technology addiction</a:t>
            </a:r>
            <a:endParaRPr lang="en-IN" sz="59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rPr>
              <a:t>Source</a:t>
            </a:r>
            <a:endParaRPr lang="en-IE" dirty="0">
              <a:solidFill>
                <a:srgbClr val="09446A"/>
              </a:solidFill>
            </a:endParaRPr>
          </a:p>
        </p:txBody>
      </p:sp>
      <p:pic>
        <p:nvPicPr>
          <p:cNvPr id="9" name="Picture Placeholder 8">
            <a:extLst>
              <a:ext uri="{FF2B5EF4-FFF2-40B4-BE49-F238E27FC236}">
                <a16:creationId xmlns:a16="http://schemas.microsoft.com/office/drawing/2014/main" id="{F38D4CF4-DE2C-40ED-A856-D9493941683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231478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27992" y="1371600"/>
            <a:ext cx="5971606" cy="4623912"/>
          </a:xfrm>
        </p:spPr>
        <p:txBody>
          <a:bodyPr>
            <a:normAutofit lnSpcReduction="10000"/>
          </a:bodyPr>
          <a:lstStyle/>
          <a:p>
            <a:pPr marL="0"/>
            <a:r>
              <a:rPr lang="en-US" dirty="0"/>
              <a:t>The constant use of technology can lead to addiction.  Our brains release a chemical called Dopamine, which is a neurotransmitter. Dopamine is closely linked to pleasure, and is released in our bodies when we do something pleasurable.</a:t>
            </a:r>
          </a:p>
          <a:p>
            <a:pPr marL="0"/>
            <a:r>
              <a:rPr lang="en-US" dirty="0"/>
              <a:t>In classical psychology, positive reinforcement occurs when a positive stimuli occurs combined with a specific </a:t>
            </a:r>
            <a:r>
              <a:rPr lang="en-US" dirty="0" err="1"/>
              <a:t>behaviour</a:t>
            </a:r>
            <a:r>
              <a:rPr lang="en-US" dirty="0"/>
              <a:t>. This is known as conditioning, where we learn to respond in a specific way when we experience a stimulus. For example, when a favorable outcome, event, or reward occurs after an action, that particular response or </a:t>
            </a:r>
            <a:r>
              <a:rPr lang="en-US" dirty="0" err="1"/>
              <a:t>behaviour</a:t>
            </a:r>
            <a:r>
              <a:rPr lang="en-US" dirty="0"/>
              <a:t> will be strengthened.</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27992" y="262890"/>
            <a:ext cx="5652921" cy="1108710"/>
          </a:xfrm>
        </p:spPr>
        <p:txBody>
          <a:bodyPr>
            <a:normAutofit/>
          </a:bodyPr>
          <a:lstStyle/>
          <a:p>
            <a:pPr algn="ctr"/>
            <a:r>
              <a:rPr lang="en-US" dirty="0"/>
              <a:t>Dopamine and conditioning</a:t>
            </a:r>
          </a:p>
        </p:txBody>
      </p:sp>
      <p:pic>
        <p:nvPicPr>
          <p:cNvPr id="7" name="Picture Placeholder 6">
            <a:extLst>
              <a:ext uri="{FF2B5EF4-FFF2-40B4-BE49-F238E27FC236}">
                <a16:creationId xmlns:a16="http://schemas.microsoft.com/office/drawing/2014/main" id="{EE79DA3E-A93D-4F96-9F15-4683A6684E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64924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67748" y="1495147"/>
            <a:ext cx="5883965" cy="4547843"/>
          </a:xfrm>
        </p:spPr>
        <p:txBody>
          <a:bodyPr>
            <a:normAutofit lnSpcReduction="10000"/>
          </a:bodyPr>
          <a:lstStyle/>
          <a:p>
            <a:pPr marL="0"/>
            <a:r>
              <a:rPr lang="en-US" dirty="0"/>
              <a:t>There are many factors that can affect levels of dopamine in the body. We know from years of research that drugs, alcohol, gambling, sex, eating and even exercise can impact dopamine levels in the body.</a:t>
            </a:r>
          </a:p>
          <a:p>
            <a:pPr marL="0"/>
            <a:r>
              <a:rPr lang="en-US" dirty="0"/>
              <a:t>What we become addicted to is the random and unpredictable release of dopamine. Using any form of technology can cause our bodies to release dopamine. When we continue to use digital technology, it can provide a loop: </a:t>
            </a:r>
          </a:p>
          <a:p>
            <a:pPr marL="0"/>
            <a:r>
              <a:rPr lang="en-US" dirty="0"/>
              <a:t>the more you use technology, the more you want to use it. This in turn can lead to technology addiction.</a:t>
            </a: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810"/>
            <a:ext cx="5085159" cy="867384"/>
          </a:xfrm>
        </p:spPr>
        <p:txBody>
          <a:bodyPr>
            <a:normAutofit fontScale="85000" lnSpcReduction="20000"/>
          </a:bodyPr>
          <a:lstStyle/>
          <a:p>
            <a:r>
              <a:rPr lang="en-IE" sz="3800" b="1" dirty="0"/>
              <a:t>How does dopamine fit into digital technology addiction?</a:t>
            </a:r>
            <a:endParaRPr lang="en-US" sz="3800" b="1" dirty="0"/>
          </a:p>
          <a:p>
            <a:endParaRPr lang="en-IE" dirty="0"/>
          </a:p>
        </p:txBody>
      </p:sp>
      <p:pic>
        <p:nvPicPr>
          <p:cNvPr id="7" name="Picture Placeholder 6">
            <a:extLst>
              <a:ext uri="{FF2B5EF4-FFF2-40B4-BE49-F238E27FC236}">
                <a16:creationId xmlns:a16="http://schemas.microsoft.com/office/drawing/2014/main" id="{33BD5543-6788-464F-BB92-810AD49B059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1702" r="11702"/>
          <a:stretch>
            <a:fillRect/>
          </a:stretch>
        </p:blipFill>
        <p:spPr/>
      </p:pic>
    </p:spTree>
    <p:extLst>
      <p:ext uri="{BB962C8B-B14F-4D97-AF65-F5344CB8AC3E}">
        <p14:creationId xmlns:p14="http://schemas.microsoft.com/office/powerpoint/2010/main" val="273494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7"/>
            <a:ext cx="6057635" cy="4181023"/>
          </a:xfrm>
        </p:spPr>
        <p:txBody>
          <a:bodyPr>
            <a:normAutofit/>
          </a:bodyPr>
          <a:lstStyle/>
          <a:p>
            <a:pPr marL="0"/>
            <a:r>
              <a:rPr lang="en-US" dirty="0"/>
              <a:t>Generally, there are several physiological factors to substance abuse or dependency, which can include tolerance, physiological intoxication and withdrawal.</a:t>
            </a:r>
          </a:p>
          <a:p>
            <a:pPr marL="0"/>
            <a:r>
              <a:rPr lang="en-US" dirty="0"/>
              <a:t>Tolerance occurs when you get used to large levels of dopamine released regularly, which can lead to withdrawal symptoms when you reduce or stop using the substance.</a:t>
            </a:r>
          </a:p>
          <a:p>
            <a:pPr marL="0"/>
            <a:r>
              <a:rPr lang="en-US" dirty="0"/>
              <a:t>Addiction to technology can provide similar symptoms when the regular pattern of internet or technology use is broken.</a:t>
            </a:r>
          </a:p>
          <a:p>
            <a:pPr marL="0"/>
            <a:endParaRPr lang="en-US" dirty="0"/>
          </a:p>
          <a:p>
            <a:pPr marL="0"/>
            <a:endParaRPr lang="en-US" dirty="0"/>
          </a:p>
          <a:p>
            <a:pPr marL="0"/>
            <a:endParaRPr lang="en-US" dirty="0"/>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516801"/>
            <a:ext cx="5085159" cy="805103"/>
          </a:xfrm>
        </p:spPr>
        <p:txBody>
          <a:bodyPr>
            <a:normAutofit fontScale="70000" lnSpcReduction="20000"/>
          </a:bodyPr>
          <a:lstStyle/>
          <a:p>
            <a:r>
              <a:rPr lang="en-IE" sz="4600" b="1" dirty="0"/>
              <a:t>Physiological factors of technology addiction</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9" name="Picture Placeholder 8">
            <a:extLst>
              <a:ext uri="{FF2B5EF4-FFF2-40B4-BE49-F238E27FC236}">
                <a16:creationId xmlns:a16="http://schemas.microsoft.com/office/drawing/2014/main" id="{F38D4CF4-DE2C-40ED-A856-D9493941683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396658995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957D67-5CAB-4574-8F6A-4B15D980F661}">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39122</TotalTime>
  <Words>4873</Words>
  <Application>Microsoft Office PowerPoint</Application>
  <PresentationFormat>Widescreen</PresentationFormat>
  <Paragraphs>290</Paragraphs>
  <Slides>54</Slides>
  <Notes>0</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165</cp:revision>
  <dcterms:created xsi:type="dcterms:W3CDTF">2020-10-14T13:32:04Z</dcterms:created>
  <dcterms:modified xsi:type="dcterms:W3CDTF">2022-09-26T09:47:36Z</dcterms:modified>
</cp:coreProperties>
</file>