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4"/>
  </p:notesMasterIdLst>
  <p:sldIdLst>
    <p:sldId id="4286" r:id="rId2"/>
    <p:sldId id="4270" r:id="rId3"/>
    <p:sldId id="4273" r:id="rId4"/>
    <p:sldId id="4336" r:id="rId5"/>
    <p:sldId id="4291" r:id="rId6"/>
    <p:sldId id="4296" r:id="rId7"/>
    <p:sldId id="295" r:id="rId8"/>
    <p:sldId id="4297" r:id="rId9"/>
    <p:sldId id="4298" r:id="rId10"/>
    <p:sldId id="4299" r:id="rId11"/>
    <p:sldId id="4300" r:id="rId12"/>
    <p:sldId id="4301" r:id="rId13"/>
    <p:sldId id="4302" r:id="rId14"/>
    <p:sldId id="4305" r:id="rId15"/>
    <p:sldId id="4309" r:id="rId16"/>
    <p:sldId id="4310" r:id="rId17"/>
    <p:sldId id="4312" r:id="rId18"/>
    <p:sldId id="264" r:id="rId19"/>
    <p:sldId id="265" r:id="rId20"/>
    <p:sldId id="266" r:id="rId21"/>
    <p:sldId id="279" r:id="rId22"/>
    <p:sldId id="280" r:id="rId23"/>
    <p:sldId id="281" r:id="rId24"/>
    <p:sldId id="4338" r:id="rId25"/>
    <p:sldId id="4339" r:id="rId26"/>
    <p:sldId id="4303" r:id="rId27"/>
    <p:sldId id="4304" r:id="rId28"/>
    <p:sldId id="4306" r:id="rId29"/>
    <p:sldId id="4337" r:id="rId30"/>
    <p:sldId id="4318" r:id="rId31"/>
    <p:sldId id="4311" r:id="rId32"/>
    <p:sldId id="4340" r:id="rId33"/>
    <p:sldId id="4313" r:id="rId34"/>
    <p:sldId id="4341" r:id="rId35"/>
    <p:sldId id="4315" r:id="rId36"/>
    <p:sldId id="4316" r:id="rId37"/>
    <p:sldId id="4317" r:id="rId38"/>
    <p:sldId id="4319" r:id="rId39"/>
    <p:sldId id="4320" r:id="rId40"/>
    <p:sldId id="4321" r:id="rId41"/>
    <p:sldId id="4322" r:id="rId42"/>
    <p:sldId id="4323" r:id="rId43"/>
    <p:sldId id="4307" r:id="rId44"/>
    <p:sldId id="4324" r:id="rId45"/>
    <p:sldId id="4325" r:id="rId46"/>
    <p:sldId id="4330" r:id="rId47"/>
    <p:sldId id="4331" r:id="rId48"/>
    <p:sldId id="4332" r:id="rId49"/>
    <p:sldId id="282" r:id="rId50"/>
    <p:sldId id="283" r:id="rId51"/>
    <p:sldId id="284" r:id="rId52"/>
    <p:sldId id="286" r:id="rId53"/>
    <p:sldId id="285" r:id="rId54"/>
    <p:sldId id="287" r:id="rId55"/>
    <p:sldId id="4308" r:id="rId56"/>
    <p:sldId id="4327" r:id="rId57"/>
    <p:sldId id="4328" r:id="rId58"/>
    <p:sldId id="4342" r:id="rId59"/>
    <p:sldId id="4335" r:id="rId60"/>
    <p:sldId id="4333" r:id="rId61"/>
    <p:sldId id="4334" r:id="rId62"/>
    <p:sldId id="434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CD"/>
    <a:srgbClr val="09446A"/>
    <a:srgbClr val="B5EBFD"/>
    <a:srgbClr val="B2DDC9"/>
    <a:srgbClr val="B6EBFD"/>
    <a:srgbClr val="94D2E7"/>
    <a:srgbClr val="68B6D8"/>
    <a:srgbClr val="17A7CE"/>
    <a:srgbClr val="78BECC"/>
    <a:srgbClr val="A2E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snapToObjects="1">
      <p:cViewPr varScale="1">
        <p:scale>
          <a:sx n="67" d="100"/>
          <a:sy n="67" d="100"/>
        </p:scale>
        <p:origin x="644" y="2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9F00-1524-42D2-9EDE-2B8765D37D08}" type="datetimeFigureOut">
              <a:rPr lang="en-IE" smtClean="0"/>
              <a:t>26/09/2022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F281E-31D9-4729-937C-564F93705FBF}" type="slidenum">
              <a:rPr lang="en-IE" smtClean="0"/>
              <a:t>‹#›</a:t>
            </a:fld>
            <a:endParaRPr lang="en-IE"/>
          </a:p>
        </p:txBody>
      </p:sp>
    </p:spTree>
    <p:extLst>
      <p:ext uri="{BB962C8B-B14F-4D97-AF65-F5344CB8AC3E}">
        <p14:creationId xmlns:p14="http://schemas.microsoft.com/office/powerpoint/2010/main" val="120564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able to paste the source</a:t>
            </a:r>
            <a:endParaRPr lang="en-IN" dirty="0"/>
          </a:p>
        </p:txBody>
      </p:sp>
    </p:spTree>
    <p:extLst>
      <p:ext uri="{BB962C8B-B14F-4D97-AF65-F5344CB8AC3E}">
        <p14:creationId xmlns:p14="http://schemas.microsoft.com/office/powerpoint/2010/main" val="236882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5" name="Google Shape;2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able to paste the source</a:t>
            </a:r>
            <a:endParaRPr lang="en-IN" dirty="0"/>
          </a:p>
        </p:txBody>
      </p:sp>
    </p:spTree>
    <p:extLst>
      <p:ext uri="{BB962C8B-B14F-4D97-AF65-F5344CB8AC3E}">
        <p14:creationId xmlns:p14="http://schemas.microsoft.com/office/powerpoint/2010/main" val="40410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DIGITAL CROSSROADS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DIGITAL CROSSROADS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55A074-2A7E-A34F-BB83-0DE692897021}"/>
              </a:ext>
            </a:extLst>
          </p:cNvPr>
          <p:cNvSpPr/>
          <p:nvPr userDrawn="1"/>
        </p:nvSpPr>
        <p:spPr>
          <a:xfrm flipV="1">
            <a:off x="1115878" y="-3"/>
            <a:ext cx="5736184" cy="6892757"/>
          </a:xfrm>
          <a:prstGeom prst="rect">
            <a:avLst/>
          </a:prstGeom>
          <a:solidFill>
            <a:srgbClr val="40A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91F5E2CB-71D0-E94F-A642-6400406A179D}"/>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72B6BBC8-3111-924D-B33A-1A03B1C3482A}"/>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88EA4554-8487-CD42-AF3B-B4BE819B0833}"/>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E9EF7EE7-BD3B-A745-A49D-5B18237E23B9}"/>
              </a:ext>
            </a:extLst>
          </p:cNvPr>
          <p:cNvSpPr/>
          <p:nvPr userDrawn="1"/>
        </p:nvSpPr>
        <p:spPr>
          <a:xfrm>
            <a:off x="1400660" y="1458295"/>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8733BB88-FC65-744E-8998-930A9BE4E5EC}"/>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E2CEFBF5-CD2C-F744-8F8B-265DF25F51BA}"/>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B0D0C7FA-1E69-2244-99A8-E2126262BBE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9BBF264C-DBA3-B346-BA29-E40B836D36F3}"/>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3" name="TextBox 12">
            <a:extLst>
              <a:ext uri="{FF2B5EF4-FFF2-40B4-BE49-F238E27FC236}">
                <a16:creationId xmlns:a16="http://schemas.microsoft.com/office/drawing/2014/main" id="{C3450EBB-5CF6-354E-BAFC-CD1048882C8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BB3A01A-FB45-FE44-A533-F7376E967CA7}"/>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012B4CAE-53F2-0242-A444-C612B4A27BE1}"/>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688536EE-5FAF-3545-8788-ECA7BA61F55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6965B19-141C-5C4F-A4C8-1F918077364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9BF8684-032A-EF4B-9076-9D5583E4001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8CBF4B"/>
          </a:solidFill>
          <a:ln>
            <a:solidFill>
              <a:srgbClr val="68B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TextBox 19">
            <a:extLst>
              <a:ext uri="{FF2B5EF4-FFF2-40B4-BE49-F238E27FC236}">
                <a16:creationId xmlns:a16="http://schemas.microsoft.com/office/drawing/2014/main" id="{2001E38A-B792-D147-A8D9-766D1F678C96}"/>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AEEEC7C7-55B2-554F-9538-613F77C9715B}"/>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30AA3768-D7C0-5040-BAE8-05A99243DE7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4D96C42C-F68B-A847-AC2D-215C73EF2A5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A5B28967-CF9D-DA47-9317-D9A86F6E9CC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06C5BC-7DA1-284B-92AA-35E0A7B11036}"/>
              </a:ext>
            </a:extLst>
          </p:cNvPr>
          <p:cNvSpPr/>
          <p:nvPr userDrawn="1"/>
        </p:nvSpPr>
        <p:spPr>
          <a:xfrm>
            <a:off x="408953"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7">
            <a:extLst>
              <a:ext uri="{FF2B5EF4-FFF2-40B4-BE49-F238E27FC236}">
                <a16:creationId xmlns:a16="http://schemas.microsoft.com/office/drawing/2014/main" id="{452171CF-60CB-7343-A6E2-52E7CB2944C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20AFE7EB-E855-7A42-80AA-9DBF9960ACC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DIGITAL CROSSROADS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5" name="TextBox 14">
            <a:extLst>
              <a:ext uri="{FF2B5EF4-FFF2-40B4-BE49-F238E27FC236}">
                <a16:creationId xmlns:a16="http://schemas.microsoft.com/office/drawing/2014/main" id="{5FB1956A-C4DA-6944-8FC5-0F16C4F576E9}"/>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C754111C-E8F1-B747-9EDB-6689DA3E989E}"/>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FF013DC2-24A8-CD43-9BE5-09714A6CA31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2EB53389-C765-3F4A-9AD6-A4AABEE45C8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Light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7A7CE"/>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17A7CE"/>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79030E9D-025C-7043-83FB-A34839E784F6}"/>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5855EABB-D8D1-F44C-8D57-0131784558F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8E6DF64B-C6D1-4A4B-8852-133EE99F07F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EB026498-D846-354A-AA1F-479263772F9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B5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09446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B5EBF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TextBox 17">
            <a:extLst>
              <a:ext uri="{FF2B5EF4-FFF2-40B4-BE49-F238E27FC236}">
                <a16:creationId xmlns:a16="http://schemas.microsoft.com/office/drawing/2014/main" id="{23DECEB6-0ECD-4940-95B6-8E28EE8933C7}"/>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0" name="Rectangle 19">
            <a:extLst>
              <a:ext uri="{FF2B5EF4-FFF2-40B4-BE49-F238E27FC236}">
                <a16:creationId xmlns:a16="http://schemas.microsoft.com/office/drawing/2014/main" id="{4F6298DE-EA66-1B46-81CB-72C977D5EC3A}"/>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TextBox 13">
            <a:extLst>
              <a:ext uri="{FF2B5EF4-FFF2-40B4-BE49-F238E27FC236}">
                <a16:creationId xmlns:a16="http://schemas.microsoft.com/office/drawing/2014/main" id="{B8B0322C-CB55-874D-AE16-ADBED87F85A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FD4E59AE-567E-BF40-A783-6A1BD4A47DC5}"/>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CA1BAE71-6A53-8444-AD92-4AAE9B1DE0FE}"/>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1" name="Rectangle 10">
            <a:extLst>
              <a:ext uri="{FF2B5EF4-FFF2-40B4-BE49-F238E27FC236}">
                <a16:creationId xmlns:a16="http://schemas.microsoft.com/office/drawing/2014/main" id="{F5C384D9-BCC7-4349-AB8E-5D935694D79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6" name="TextBox 25">
            <a:extLst>
              <a:ext uri="{FF2B5EF4-FFF2-40B4-BE49-F238E27FC236}">
                <a16:creationId xmlns:a16="http://schemas.microsoft.com/office/drawing/2014/main" id="{523B371B-E8C7-9D40-9B2D-ABD88435EB2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5FF6824B-9316-2148-A6F8-F0B9AA1FA0E4}"/>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9446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6A6C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68B6D7"/>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5EF370A9-5285-9B4A-9539-88E2947F70C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DC985CC1-90D8-1D4F-B1B0-535F4F309AA2}"/>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6A6C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dirty="0"/>
              <a:t>Heading</a:t>
            </a:r>
          </a:p>
        </p:txBody>
      </p:sp>
      <p:sp>
        <p:nvSpPr>
          <p:cNvPr id="31" name="TextBox 30">
            <a:extLst>
              <a:ext uri="{FF2B5EF4-FFF2-40B4-BE49-F238E27FC236}">
                <a16:creationId xmlns:a16="http://schemas.microsoft.com/office/drawing/2014/main" id="{8D865DA8-D342-3B40-8290-60CF0E7BFEC5}"/>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A3474D7-1475-BB4A-B884-E274FF69AFF3}"/>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9979572" cy="444585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Chart, pie chart&#10;&#10;Description automatically generated">
            <a:extLst>
              <a:ext uri="{FF2B5EF4-FFF2-40B4-BE49-F238E27FC236}">
                <a16:creationId xmlns:a16="http://schemas.microsoft.com/office/drawing/2014/main" id="{F2486777-C3D2-3F44-B2FC-05077BBD7182}"/>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567841" y="1"/>
            <a:ext cx="4398187" cy="6858000"/>
          </a:xfrm>
          <a:prstGeom prst="rect">
            <a:avLst/>
          </a:prstGeom>
        </p:spPr>
      </p:pic>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0" name="Picture 19" descr="Text&#10;&#10;Description automatically generated">
            <a:extLst>
              <a:ext uri="{FF2B5EF4-FFF2-40B4-BE49-F238E27FC236}">
                <a16:creationId xmlns:a16="http://schemas.microsoft.com/office/drawing/2014/main" id="{2ADEB906-51E8-C14A-8B69-EB1E6CCE363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pic>
        <p:nvPicPr>
          <p:cNvPr id="23" name="Picture 22" descr="A picture containing text, electronics&#10;&#10;Description automatically generated">
            <a:extLst>
              <a:ext uri="{FF2B5EF4-FFF2-40B4-BE49-F238E27FC236}">
                <a16:creationId xmlns:a16="http://schemas.microsoft.com/office/drawing/2014/main" id="{320BD979-5920-9D47-B621-39DF5ABAE0ED}"/>
              </a:ext>
            </a:extLst>
          </p:cNvPr>
          <p:cNvPicPr/>
          <p:nvPr userDrawn="1"/>
        </p:nvPicPr>
        <p:blipFill rotWithShape="1">
          <a:blip r:embed="rId4" cstate="screen">
            <a:extLst>
              <a:ext uri="{28A0092B-C50C-407E-A947-70E740481C1C}">
                <a14:useLocalDpi xmlns:a14="http://schemas.microsoft.com/office/drawing/2010/main"/>
              </a:ext>
            </a:extLst>
          </a:blip>
          <a:srcRect l="3425" t="9997" r="8007" b="9997"/>
          <a:stretch/>
        </p:blipFill>
        <p:spPr>
          <a:xfrm>
            <a:off x="7977106" y="0"/>
            <a:ext cx="4206236" cy="6858000"/>
          </a:xfrm>
          <a:prstGeom prst="rect">
            <a:avLst/>
          </a:prstGeom>
        </p:spPr>
      </p:pic>
      <p:grpSp>
        <p:nvGrpSpPr>
          <p:cNvPr id="24" name="Group 23">
            <a:extLst>
              <a:ext uri="{FF2B5EF4-FFF2-40B4-BE49-F238E27FC236}">
                <a16:creationId xmlns:a16="http://schemas.microsoft.com/office/drawing/2014/main" id="{9574199C-09F0-3544-910A-D5B21BB68C6C}"/>
              </a:ext>
            </a:extLst>
          </p:cNvPr>
          <p:cNvGrpSpPr/>
          <p:nvPr userDrawn="1"/>
        </p:nvGrpSpPr>
        <p:grpSpPr>
          <a:xfrm>
            <a:off x="9456007" y="5616012"/>
            <a:ext cx="2735993" cy="679345"/>
            <a:chOff x="0" y="0"/>
            <a:chExt cx="2301694" cy="571500"/>
          </a:xfrm>
        </p:grpSpPr>
        <p:sp>
          <p:nvSpPr>
            <p:cNvPr id="25" name="Rectangle 24">
              <a:extLst>
                <a:ext uri="{FF2B5EF4-FFF2-40B4-BE49-F238E27FC236}">
                  <a16:creationId xmlns:a16="http://schemas.microsoft.com/office/drawing/2014/main" id="{911E7E81-E9D4-C24D-BD00-6FBAE2DC7E7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93D2759E-F2C0-7247-9C37-A807E3761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9A005C6D-C557-8C40-9A4B-18E56859A221}"/>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09446A"/>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7A7CE"/>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68B6D7"/>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94D2E7"/>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2E6FD">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TextBox 22">
            <a:extLst>
              <a:ext uri="{FF2B5EF4-FFF2-40B4-BE49-F238E27FC236}">
                <a16:creationId xmlns:a16="http://schemas.microsoft.com/office/drawing/2014/main" id="{9358FE7C-53B5-804B-96B7-3B24E418C723}"/>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817E9303-681F-0048-A6C6-56CDDA379797}"/>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50595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09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17A7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94D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68B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A2E6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9" name="TextBox 28">
            <a:extLst>
              <a:ext uri="{FF2B5EF4-FFF2-40B4-BE49-F238E27FC236}">
                <a16:creationId xmlns:a16="http://schemas.microsoft.com/office/drawing/2014/main" id="{269F3A2A-351F-CB43-B386-A21B781DAEDC}"/>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1" name="Rectangle 30">
            <a:extLst>
              <a:ext uri="{FF2B5EF4-FFF2-40B4-BE49-F238E27FC236}">
                <a16:creationId xmlns:a16="http://schemas.microsoft.com/office/drawing/2014/main" id="{0A500BE9-7B69-224F-BA84-60099A15C22C}"/>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1188A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17A7C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68B6D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4D2E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8ACD2E5E-ED39-4F46-A8A6-E08592CBDBBD}"/>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A48F6B7B-0C7A-4744-B059-262AA5E22CC6}"/>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3" name="TextBox 22">
            <a:extLst>
              <a:ext uri="{FF2B5EF4-FFF2-40B4-BE49-F238E27FC236}">
                <a16:creationId xmlns:a16="http://schemas.microsoft.com/office/drawing/2014/main" id="{774729F5-09B4-5042-9ED9-2B92D0380F94}"/>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622A2E27-B090-7A4F-8C0B-B042AB4BA32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68B6D8"/>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09446A"/>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7A7CE"/>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5EBFD"/>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94D2E7"/>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672F0D6B-E412-0746-B0A5-20AF7C098F9E}"/>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78" name="Rectangle 77">
            <a:extLst>
              <a:ext uri="{FF2B5EF4-FFF2-40B4-BE49-F238E27FC236}">
                <a16:creationId xmlns:a16="http://schemas.microsoft.com/office/drawing/2014/main" id="{BBA6BE2E-87B4-EE4F-898C-0E39CB96399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09446A"/>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4D2E7"/>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40A3C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5EBFD"/>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68B6D8"/>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09446A"/>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40A3C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68B6D8"/>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4D2E7"/>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5EBFD"/>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CC4CD94B-46AF-2547-A4C8-39426B7B828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5" name="Rectangle 34">
            <a:extLst>
              <a:ext uri="{FF2B5EF4-FFF2-40B4-BE49-F238E27FC236}">
                <a16:creationId xmlns:a16="http://schemas.microsoft.com/office/drawing/2014/main" id="{E292648B-AE5F-FA43-A644-F264A4926FA1}"/>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9" name="Text Placeholder 17">
            <a:extLst>
              <a:ext uri="{FF2B5EF4-FFF2-40B4-BE49-F238E27FC236}">
                <a16:creationId xmlns:a16="http://schemas.microsoft.com/office/drawing/2014/main" id="{550F4531-AE4C-A840-B366-CDBE04585520}"/>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Text Placeholder 17">
            <a:extLst>
              <a:ext uri="{FF2B5EF4-FFF2-40B4-BE49-F238E27FC236}">
                <a16:creationId xmlns:a16="http://schemas.microsoft.com/office/drawing/2014/main" id="{969C042B-6724-6743-BDC5-417EBAEEAB48}"/>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TextBox 30">
            <a:extLst>
              <a:ext uri="{FF2B5EF4-FFF2-40B4-BE49-F238E27FC236}">
                <a16:creationId xmlns:a16="http://schemas.microsoft.com/office/drawing/2014/main" id="{018543B7-30F6-4D49-A795-CE95F19ED661}"/>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0E05AD4-862A-6348-AD6E-A530D3817007}"/>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0C6A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09446A"/>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TextBox 27">
            <a:extLst>
              <a:ext uri="{FF2B5EF4-FFF2-40B4-BE49-F238E27FC236}">
                <a16:creationId xmlns:a16="http://schemas.microsoft.com/office/drawing/2014/main" id="{5B3278EC-80F2-DA45-B5F3-135C065121D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9" name="Rectangle 28">
            <a:extLst>
              <a:ext uri="{FF2B5EF4-FFF2-40B4-BE49-F238E27FC236}">
                <a16:creationId xmlns:a16="http://schemas.microsoft.com/office/drawing/2014/main" id="{2201BA95-35D5-7A4D-BC1F-49A189FFC29E}"/>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2688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box - Solid Light Blue">
  <p:cSld name="1_Text box - Solid Light Blue">
    <p:spTree>
      <p:nvGrpSpPr>
        <p:cNvPr id="1" name="Shape 31"/>
        <p:cNvGrpSpPr/>
        <p:nvPr/>
      </p:nvGrpSpPr>
      <p:grpSpPr>
        <a:xfrm>
          <a:off x="0" y="0"/>
          <a:ext cx="0" cy="0"/>
          <a:chOff x="0" y="0"/>
          <a:chExt cx="0" cy="0"/>
        </a:xfrm>
      </p:grpSpPr>
      <p:sp>
        <p:nvSpPr>
          <p:cNvPr id="32" name="Google Shape;32;p27"/>
          <p:cNvSpPr/>
          <p:nvPr/>
        </p:nvSpPr>
        <p:spPr>
          <a:xfrm>
            <a:off x="241300" y="228600"/>
            <a:ext cx="11696700" cy="5695317"/>
          </a:xfrm>
          <a:prstGeom prst="rect">
            <a:avLst/>
          </a:prstGeom>
          <a:solidFill>
            <a:srgbClr val="17A7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27"/>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p:nvPr/>
        </p:nvSpPr>
        <p:spPr>
          <a:xfrm>
            <a:off x="818862" y="1340326"/>
            <a:ext cx="792000" cy="21410"/>
          </a:xfrm>
          <a:prstGeom prst="rect">
            <a:avLst/>
          </a:prstGeom>
          <a:solidFill>
            <a:srgbClr val="094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5" name="Google Shape;35;p27"/>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p:nvPr/>
        </p:nvSpPr>
        <p:spPr>
          <a:xfrm>
            <a:off x="476395" y="6491628"/>
            <a:ext cx="114256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9446A"/>
                </a:solidFill>
                <a:latin typeface="Calibri"/>
                <a:ea typeface="Calibri"/>
                <a:cs typeface="Calibri"/>
                <a:sym typeface="Calibri"/>
              </a:rPr>
              <a:t>digital wellbeing for enterprises</a:t>
            </a:r>
            <a:endParaRPr/>
          </a:p>
        </p:txBody>
      </p:sp>
      <p:sp>
        <p:nvSpPr>
          <p:cNvPr id="37" name="Google Shape;37;p27"/>
          <p:cNvSpPr/>
          <p:nvPr/>
        </p:nvSpPr>
        <p:spPr>
          <a:xfrm rot="5400000" flipH="1">
            <a:off x="178365" y="6620199"/>
            <a:ext cx="43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90966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15532B8-2538-E046-9F38-9D3CC49FDCB2}"/>
              </a:ext>
            </a:extLst>
          </p:cNvPr>
          <p:cNvSpPr/>
          <p:nvPr userDrawn="1"/>
        </p:nvSpPr>
        <p:spPr>
          <a:xfrm>
            <a:off x="0" y="0"/>
            <a:ext cx="7882759" cy="458928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20" name="Picture 19" descr="Chart, pie chart&#10;&#10;Description automatically generated">
            <a:extLst>
              <a:ext uri="{FF2B5EF4-FFF2-40B4-BE49-F238E27FC236}">
                <a16:creationId xmlns:a16="http://schemas.microsoft.com/office/drawing/2014/main" id="{ECA96872-5B15-DD49-B7D3-71A7C3866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6" t="24542" r="10184" b="4768"/>
          <a:stretch/>
        </p:blipFill>
        <p:spPr>
          <a:xfrm>
            <a:off x="5490561" y="-15766"/>
            <a:ext cx="4716000" cy="6926641"/>
          </a:xfrm>
          <a:prstGeom prst="rect">
            <a:avLst/>
          </a:prstGeom>
        </p:spPr>
      </p:pic>
      <p:sp>
        <p:nvSpPr>
          <p:cNvPr id="21" name="Text Placeholder 23">
            <a:extLst>
              <a:ext uri="{FF2B5EF4-FFF2-40B4-BE49-F238E27FC236}">
                <a16:creationId xmlns:a16="http://schemas.microsoft.com/office/drawing/2014/main" id="{90199F5B-D031-9D47-A7DA-DA6BB65519CB}"/>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2" name="Text Placeholder 23">
            <a:extLst>
              <a:ext uri="{FF2B5EF4-FFF2-40B4-BE49-F238E27FC236}">
                <a16:creationId xmlns:a16="http://schemas.microsoft.com/office/drawing/2014/main" id="{5EB13F38-D14D-074B-AB8B-74D467F5D92C}"/>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2</a:t>
            </a:r>
          </a:p>
        </p:txBody>
      </p:sp>
      <p:pic>
        <p:nvPicPr>
          <p:cNvPr id="23" name="Picture 22" descr="Text&#10;&#10;Description automatically generated">
            <a:extLst>
              <a:ext uri="{FF2B5EF4-FFF2-40B4-BE49-F238E27FC236}">
                <a16:creationId xmlns:a16="http://schemas.microsoft.com/office/drawing/2014/main" id="{0B67BDC0-F87D-7042-BC5E-2451F1AA2728}"/>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grpSp>
        <p:nvGrpSpPr>
          <p:cNvPr id="25" name="Group 24">
            <a:extLst>
              <a:ext uri="{FF2B5EF4-FFF2-40B4-BE49-F238E27FC236}">
                <a16:creationId xmlns:a16="http://schemas.microsoft.com/office/drawing/2014/main" id="{7F08C5FC-C17A-3F40-A2F6-B001E6C80B77}"/>
              </a:ext>
            </a:extLst>
          </p:cNvPr>
          <p:cNvGrpSpPr/>
          <p:nvPr userDrawn="1"/>
        </p:nvGrpSpPr>
        <p:grpSpPr>
          <a:xfrm>
            <a:off x="7630200" y="5707117"/>
            <a:ext cx="2513713" cy="624153"/>
            <a:chOff x="0" y="0"/>
            <a:chExt cx="2301694" cy="571500"/>
          </a:xfrm>
        </p:grpSpPr>
        <p:sp>
          <p:nvSpPr>
            <p:cNvPr id="26" name="Rectangle 25">
              <a:extLst>
                <a:ext uri="{FF2B5EF4-FFF2-40B4-BE49-F238E27FC236}">
                  <a16:creationId xmlns:a16="http://schemas.microsoft.com/office/drawing/2014/main" id="{4C8488C5-33E8-A345-8EBB-18019A4652F6}"/>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a:extLst>
                <a:ext uri="{FF2B5EF4-FFF2-40B4-BE49-F238E27FC236}">
                  <a16:creationId xmlns:a16="http://schemas.microsoft.com/office/drawing/2014/main" id="{0385B55F-998C-AD45-867C-F435A3F949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8" name="Rectangle 27">
            <a:extLst>
              <a:ext uri="{FF2B5EF4-FFF2-40B4-BE49-F238E27FC236}">
                <a16:creationId xmlns:a16="http://schemas.microsoft.com/office/drawing/2014/main" id="{C2087ABD-59C6-7844-8969-CD1A5BECA26A}"/>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Freeform 23">
            <a:extLst>
              <a:ext uri="{FF2B5EF4-FFF2-40B4-BE49-F238E27FC236}">
                <a16:creationId xmlns:a16="http://schemas.microsoft.com/office/drawing/2014/main" id="{31CCC751-56C4-C54F-BC4C-BC2C8BB03447}"/>
              </a:ext>
            </a:extLst>
          </p:cNvPr>
          <p:cNvSpPr>
            <a:spLocks noGrp="1"/>
          </p:cNvSpPr>
          <p:nvPr>
            <p:ph type="pic" sz="quarter" idx="17"/>
          </p:nvPr>
        </p:nvSpPr>
        <p:spPr>
          <a:xfrm>
            <a:off x="7888405" y="-13648"/>
            <a:ext cx="4339988" cy="6892120"/>
          </a:xfrm>
          <a:custGeom>
            <a:avLst/>
            <a:gdLst>
              <a:gd name="connsiteX0" fmla="*/ 2320119 w 4339988"/>
              <a:gd name="connsiteY0" fmla="*/ 0 h 6892120"/>
              <a:gd name="connsiteX1" fmla="*/ 4339988 w 4339988"/>
              <a:gd name="connsiteY1" fmla="*/ 13648 h 6892120"/>
              <a:gd name="connsiteX2" fmla="*/ 4339988 w 4339988"/>
              <a:gd name="connsiteY2" fmla="*/ 6892120 h 6892120"/>
              <a:gd name="connsiteX3" fmla="*/ 2210937 w 4339988"/>
              <a:gd name="connsiteY3" fmla="*/ 6892120 h 6892120"/>
              <a:gd name="connsiteX4" fmla="*/ 2210937 w 4339988"/>
              <a:gd name="connsiteY4" fmla="*/ 4626591 h 6892120"/>
              <a:gd name="connsiteX5" fmla="*/ 0 w 4339988"/>
              <a:gd name="connsiteY5" fmla="*/ 2374711 h 689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988" h="6892120">
                <a:moveTo>
                  <a:pt x="2320119" y="0"/>
                </a:moveTo>
                <a:lnTo>
                  <a:pt x="4339988" y="13648"/>
                </a:lnTo>
                <a:lnTo>
                  <a:pt x="4339988" y="6892120"/>
                </a:lnTo>
                <a:lnTo>
                  <a:pt x="2210937" y="6892120"/>
                </a:lnTo>
                <a:lnTo>
                  <a:pt x="2210937" y="4626591"/>
                </a:lnTo>
                <a:lnTo>
                  <a:pt x="0" y="2374711"/>
                </a:lnTo>
                <a:close/>
              </a:path>
            </a:pathLst>
          </a:custGeom>
        </p:spPr>
        <p:txBody>
          <a:bodyPr wrap="square">
            <a:noAutofit/>
          </a:body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to Slide 2">
  <p:cSld name="1_Photo Slide 2">
    <p:spTree>
      <p:nvGrpSpPr>
        <p:cNvPr id="1" name="Shape 60"/>
        <p:cNvGrpSpPr/>
        <p:nvPr/>
      </p:nvGrpSpPr>
      <p:grpSpPr>
        <a:xfrm>
          <a:off x="0" y="0"/>
          <a:ext cx="0" cy="0"/>
          <a:chOff x="0" y="0"/>
          <a:chExt cx="0" cy="0"/>
        </a:xfrm>
      </p:grpSpPr>
      <p:sp>
        <p:nvSpPr>
          <p:cNvPr id="61" name="Google Shape;61;p31"/>
          <p:cNvSpPr>
            <a:spLocks noGrp="1"/>
          </p:cNvSpPr>
          <p:nvPr>
            <p:ph type="pic" idx="2"/>
          </p:nvPr>
        </p:nvSpPr>
        <p:spPr>
          <a:xfrm>
            <a:off x="247650" y="1587500"/>
            <a:ext cx="11696699" cy="4699000"/>
          </a:xfrm>
          <a:prstGeom prst="rect">
            <a:avLst/>
          </a:prstGeom>
          <a:solidFill>
            <a:schemeClr val="lt1"/>
          </a:solidFill>
          <a:ln>
            <a:noFill/>
          </a:ln>
        </p:spPr>
      </p:sp>
      <p:sp>
        <p:nvSpPr>
          <p:cNvPr id="62" name="Google Shape;62;p31"/>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US"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63" name="Google Shape;63;p31"/>
          <p:cNvSpPr/>
          <p:nvPr/>
        </p:nvSpPr>
        <p:spPr>
          <a:xfrm flipH="1">
            <a:off x="7277100" y="3086101"/>
            <a:ext cx="4914900" cy="1472928"/>
          </a:xfrm>
          <a:prstGeom prst="rect">
            <a:avLst/>
          </a:prstGeom>
          <a:solidFill>
            <a:srgbClr val="094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4" name="Google Shape;64;p31"/>
          <p:cNvSpPr txBox="1">
            <a:spLocks noGrp="1"/>
          </p:cNvSpPr>
          <p:nvPr>
            <p:ph type="body" idx="1"/>
          </p:nvPr>
        </p:nvSpPr>
        <p:spPr>
          <a:xfrm>
            <a:off x="7277100" y="3092586"/>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1"/>
          <p:cNvSpPr/>
          <p:nvPr/>
        </p:nvSpPr>
        <p:spPr>
          <a:xfrm>
            <a:off x="548344" y="1141653"/>
            <a:ext cx="792000" cy="21410"/>
          </a:xfrm>
          <a:prstGeom prst="rect">
            <a:avLst/>
          </a:prstGeom>
          <a:solidFill>
            <a:srgbClr val="68B6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66" name="Google Shape;66;p31"/>
          <p:cNvSpPr txBox="1">
            <a:spLocks noGrp="1"/>
          </p:cNvSpPr>
          <p:nvPr>
            <p:ph type="body" idx="3"/>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1"/>
          <p:cNvSpPr txBox="1"/>
          <p:nvPr/>
        </p:nvSpPr>
        <p:spPr>
          <a:xfrm>
            <a:off x="476395" y="6491628"/>
            <a:ext cx="114256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9446A"/>
                </a:solidFill>
                <a:latin typeface="Calibri"/>
                <a:ea typeface="Calibri"/>
                <a:cs typeface="Calibri"/>
                <a:sym typeface="Calibri"/>
              </a:rPr>
              <a:t>digital wellbeing for enterprises</a:t>
            </a:r>
            <a:endParaRPr/>
          </a:p>
        </p:txBody>
      </p:sp>
      <p:sp>
        <p:nvSpPr>
          <p:cNvPr id="68" name="Google Shape;68;p31"/>
          <p:cNvSpPr/>
          <p:nvPr/>
        </p:nvSpPr>
        <p:spPr>
          <a:xfrm rot="5400000" flipH="1">
            <a:off x="178365" y="6620199"/>
            <a:ext cx="43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484769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 Slide - Light Blue">
  <p:cSld name="1_Bullet Slide - Light Blue">
    <p:spTree>
      <p:nvGrpSpPr>
        <p:cNvPr id="1" name="Shape 69"/>
        <p:cNvGrpSpPr/>
        <p:nvPr/>
      </p:nvGrpSpPr>
      <p:grpSpPr>
        <a:xfrm>
          <a:off x="0" y="0"/>
          <a:ext cx="0" cy="0"/>
          <a:chOff x="0" y="0"/>
          <a:chExt cx="0" cy="0"/>
        </a:xfrm>
      </p:grpSpPr>
      <p:sp>
        <p:nvSpPr>
          <p:cNvPr id="70" name="Google Shape;70;p32"/>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A7CE"/>
              </a:buClr>
              <a:buSzPts val="3600"/>
              <a:buNone/>
              <a:defRPr sz="3600" i="0">
                <a:solidFill>
                  <a:srgbClr val="17A7CE"/>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 name="Google Shape;72;p32"/>
          <p:cNvCxnSpPr/>
          <p:nvPr/>
        </p:nvCxnSpPr>
        <p:spPr>
          <a:xfrm>
            <a:off x="5346936" y="-25722"/>
            <a:ext cx="0" cy="6853558"/>
          </a:xfrm>
          <a:prstGeom prst="straightConnector1">
            <a:avLst/>
          </a:prstGeom>
          <a:noFill/>
          <a:ln w="12700" cap="flat" cmpd="sng">
            <a:solidFill>
              <a:srgbClr val="17A7CE"/>
            </a:solidFill>
            <a:prstDash val="solid"/>
            <a:miter lim="800000"/>
            <a:headEnd type="none" w="sm" len="sm"/>
            <a:tailEnd type="none" w="sm" len="sm"/>
          </a:ln>
        </p:spPr>
      </p:cxnSp>
      <p:sp>
        <p:nvSpPr>
          <p:cNvPr id="73" name="Google Shape;73;p32"/>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p:nvPr/>
        </p:nvSpPr>
        <p:spPr>
          <a:xfrm>
            <a:off x="4783395" y="415207"/>
            <a:ext cx="1154422" cy="1154422"/>
          </a:xfrm>
          <a:prstGeom prst="ellipse">
            <a:avLst/>
          </a:prstGeom>
          <a:solidFill>
            <a:srgbClr val="17A7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75" name="Google Shape;75;p32"/>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2"/>
          <p:cNvSpPr/>
          <p:nvPr/>
        </p:nvSpPr>
        <p:spPr>
          <a:xfrm rot="10800000" flipH="1">
            <a:off x="10087" y="6555301"/>
            <a:ext cx="79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7" name="Google Shape;77;p32"/>
          <p:cNvSpPr txBox="1"/>
          <p:nvPr/>
        </p:nvSpPr>
        <p:spPr>
          <a:xfrm rot="-5400000">
            <a:off x="-3040291" y="2832024"/>
            <a:ext cx="68927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9446A"/>
                </a:solidFill>
                <a:latin typeface="Calibri"/>
                <a:ea typeface="Calibri"/>
                <a:cs typeface="Calibri"/>
                <a:sym typeface="Calibri"/>
              </a:rPr>
              <a:t>digital wellbeing for enterprises</a:t>
            </a:r>
            <a:endParaRPr/>
          </a:p>
        </p:txBody>
      </p:sp>
    </p:spTree>
    <p:extLst>
      <p:ext uri="{BB962C8B-B14F-4D97-AF65-F5344CB8AC3E}">
        <p14:creationId xmlns:p14="http://schemas.microsoft.com/office/powerpoint/2010/main" val="396151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box - Solid Navy">
  <p:cSld name="1_Text box - Solid Navy">
    <p:spTree>
      <p:nvGrpSpPr>
        <p:cNvPr id="1" name="Shape 44"/>
        <p:cNvGrpSpPr/>
        <p:nvPr/>
      </p:nvGrpSpPr>
      <p:grpSpPr>
        <a:xfrm>
          <a:off x="0" y="0"/>
          <a:ext cx="0" cy="0"/>
          <a:chOff x="0" y="0"/>
          <a:chExt cx="0" cy="0"/>
        </a:xfrm>
      </p:grpSpPr>
      <p:sp>
        <p:nvSpPr>
          <p:cNvPr id="45" name="Google Shape;45;p29"/>
          <p:cNvSpPr/>
          <p:nvPr/>
        </p:nvSpPr>
        <p:spPr>
          <a:xfrm>
            <a:off x="241300" y="228600"/>
            <a:ext cx="11696700" cy="5695317"/>
          </a:xfrm>
          <a:prstGeom prst="rect">
            <a:avLst/>
          </a:prstGeom>
          <a:solidFill>
            <a:srgbClr val="0944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9"/>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p:nvPr/>
        </p:nvSpPr>
        <p:spPr>
          <a:xfrm>
            <a:off x="818862" y="1340326"/>
            <a:ext cx="792000" cy="21410"/>
          </a:xfrm>
          <a:prstGeom prst="rect">
            <a:avLst/>
          </a:prstGeom>
          <a:solidFill>
            <a:srgbClr val="68B6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48" name="Google Shape;48;p29"/>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p:nvPr/>
        </p:nvSpPr>
        <p:spPr>
          <a:xfrm>
            <a:off x="476395" y="6491628"/>
            <a:ext cx="1142560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9446A"/>
                </a:solidFill>
                <a:latin typeface="Calibri"/>
                <a:ea typeface="Calibri"/>
                <a:cs typeface="Calibri"/>
                <a:sym typeface="Calibri"/>
              </a:rPr>
              <a:t>digital wellbeing for enterprises</a:t>
            </a:r>
            <a:endParaRPr/>
          </a:p>
        </p:txBody>
      </p:sp>
      <p:sp>
        <p:nvSpPr>
          <p:cNvPr id="50" name="Google Shape;50;p29"/>
          <p:cNvSpPr/>
          <p:nvPr/>
        </p:nvSpPr>
        <p:spPr>
          <a:xfrm rot="5400000" flipH="1">
            <a:off x="178365" y="6620199"/>
            <a:ext cx="432000" cy="36000"/>
          </a:xfrm>
          <a:prstGeom prst="rect">
            <a:avLst/>
          </a:prstGeom>
          <a:solidFill>
            <a:srgbClr val="78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178920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09446A"/>
                </a:solidFill>
                <a:effectLst/>
                <a:latin typeface="+mn-lt"/>
                <a:ea typeface="Times New Roman" panose="02020603050405020304" pitchFamily="18" charset="0"/>
                <a:cs typeface="Poppins" pitchFamily="2" charset="77"/>
              </a:rPr>
              <a:t>This </a:t>
            </a:r>
            <a:r>
              <a:rPr lang="en-US" sz="850" dirty="0" err="1">
                <a:solidFill>
                  <a:srgbClr val="09446A"/>
                </a:solidFill>
                <a:effectLst/>
                <a:latin typeface="+mn-lt"/>
                <a:ea typeface="Times New Roman" panose="02020603050405020304" pitchFamily="18" charset="0"/>
                <a:cs typeface="Poppins" pitchFamily="2" charset="77"/>
              </a:rPr>
              <a:t>programme</a:t>
            </a:r>
            <a:r>
              <a:rPr lang="en-US" sz="850" dirty="0">
                <a:solidFill>
                  <a:srgbClr val="09446A"/>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09446A"/>
                </a:solidFill>
                <a:effectLst/>
                <a:latin typeface="+mn-lt"/>
                <a:ea typeface="Calibri" panose="020F0502020204030204" pitchFamily="34" charset="0"/>
                <a:cs typeface="Poppins" pitchFamily="2" charset="77"/>
              </a:rPr>
              <a:t>  </a:t>
            </a:r>
            <a:r>
              <a:rPr lang="en-US" sz="850" dirty="0">
                <a:solidFill>
                  <a:srgbClr val="09446A"/>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09446A"/>
              </a:solidFill>
              <a:effectLst/>
              <a:latin typeface="+mn-lt"/>
              <a:ea typeface="Calibri" panose="020F0502020204030204" pitchFamily="34" charset="0"/>
              <a:cs typeface="Poppins" pitchFamily="2" charset="77"/>
            </a:endParaRP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B6C32-197D-C745-BB1A-B4B93C01BC96}"/>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5" name="Rectangle 14">
            <a:extLst>
              <a:ext uri="{FF2B5EF4-FFF2-40B4-BE49-F238E27FC236}">
                <a16:creationId xmlns:a16="http://schemas.microsoft.com/office/drawing/2014/main" id="{C04EFAE7-718A-7C40-BF77-D8EE81FAF6BC}"/>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Light Blue">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0"/>
            <a:ext cx="12192000" cy="4463512"/>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Chart, pie chart&#10;&#10;Description automatically generated">
            <a:extLst>
              <a:ext uri="{FF2B5EF4-FFF2-40B4-BE49-F238E27FC236}">
                <a16:creationId xmlns:a16="http://schemas.microsoft.com/office/drawing/2014/main" id="{927AD6B4-D256-ED46-AAAD-9A497EF83581}"/>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463AD93-0D5F-D141-98E1-8F97202D5473}"/>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15" name="TextBox 14">
            <a:extLst>
              <a:ext uri="{FF2B5EF4-FFF2-40B4-BE49-F238E27FC236}">
                <a16:creationId xmlns:a16="http://schemas.microsoft.com/office/drawing/2014/main" id="{7C1805AB-F937-BB42-9DD0-B14AC69A91B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08DEE851-1F49-6345-8072-72784A7EF3F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Ligh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993BF0-E949-9442-8F3F-88EF65AAE9F9}"/>
              </a:ext>
            </a:extLst>
          </p:cNvPr>
          <p:cNvSpPr/>
          <p:nvPr userDrawn="1"/>
        </p:nvSpPr>
        <p:spPr>
          <a:xfrm>
            <a:off x="0" y="0"/>
            <a:ext cx="12192000" cy="4463512"/>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AB63FBDE-FDE6-0D42-B01E-198833AB0951}"/>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17AA7F62-4D50-A049-9FA6-8BBD0FCA89D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9" name="Rectangle 18">
            <a:extLst>
              <a:ext uri="{FF2B5EF4-FFF2-40B4-BE49-F238E27FC236}">
                <a16:creationId xmlns:a16="http://schemas.microsoft.com/office/drawing/2014/main" id="{00FBC2AA-05B3-B54C-A8E6-A870C7082CCC}"/>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Chart, pie chart&#10;&#10;Description automatically generated">
            <a:extLst>
              <a:ext uri="{FF2B5EF4-FFF2-40B4-BE49-F238E27FC236}">
                <a16:creationId xmlns:a16="http://schemas.microsoft.com/office/drawing/2014/main" id="{5896660C-FE80-194D-8EB7-E7F1C1F95755}"/>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21" name="Picture 20" descr="A picture containing text, electronics&#10;&#10;Description automatically generated">
            <a:extLst>
              <a:ext uri="{FF2B5EF4-FFF2-40B4-BE49-F238E27FC236}">
                <a16:creationId xmlns:a16="http://schemas.microsoft.com/office/drawing/2014/main" id="{A13405E7-092B-6D42-BB64-9FB61ED530FD}"/>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22" name="TextBox 21">
            <a:extLst>
              <a:ext uri="{FF2B5EF4-FFF2-40B4-BE49-F238E27FC236}">
                <a16:creationId xmlns:a16="http://schemas.microsoft.com/office/drawing/2014/main" id="{0D4C7627-0EF7-6342-B71E-15A0C8568313}"/>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976E3E90-5CF3-114D-AF1D-52FA1A9ABA0B}"/>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37" r:id="rId23"/>
    <p:sldLayoutId id="2147483838" r:id="rId24"/>
    <p:sldLayoutId id="2147483844" r:id="rId25"/>
    <p:sldLayoutId id="2147483848" r:id="rId26"/>
    <p:sldLayoutId id="2147483849" r:id="rId27"/>
    <p:sldLayoutId id="2147483851" r:id="rId28"/>
    <p:sldLayoutId id="2147483854" r:id="rId29"/>
    <p:sldLayoutId id="2147483855" r:id="rId30"/>
    <p:sldLayoutId id="2147483856" r:id="rId31"/>
    <p:sldLayoutId id="2147483857" r:id="rId32"/>
    <p:sldLayoutId id="2147483864" r:id="rId33"/>
    <p:sldLayoutId id="2147483852" r:id="rId34"/>
    <p:sldLayoutId id="2147483858" r:id="rId35"/>
    <p:sldLayoutId id="2147483859" r:id="rId36"/>
    <p:sldLayoutId id="2147483860" r:id="rId37"/>
    <p:sldLayoutId id="2147483853" r:id="rId38"/>
    <p:sldLayoutId id="2147483874" r:id="rId39"/>
    <p:sldLayoutId id="2147483875" r:id="rId40"/>
    <p:sldLayoutId id="2147483876" r:id="rId41"/>
    <p:sldLayoutId id="2147483877"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hyperlink" Target="https://www.bing.com/images/search?view=detailV2&amp;ccid=xLx2lgIL&amp;id=97E2BCA0385EC538033C1533481DAEE0D2B4D750&amp;thid=OIP.xLx2lgILw285S4nJ4x2vEgHaE8&amp;mediaurl=https%3a%2f%2fth.bing.com%2fth%2fid%2fR.c4bc7696020bc36f394b89c9e31daf12%3frik%3dUNe00uCuHUgzFQ%26riu%3dhttp%253a%252f%252fredcarpetlearning.com%252fwp-content%252fuploads%252fStaff-Meeting-1.jpg%26ehk%3d9k9CELJJF5Cmir73SM%252facWOjaYw1sWRu0LbCn4IILM0%253d%26risl%3d%26pid%3dImgRaw%26r%3d0&amp;exph=3456&amp;expw=5184&amp;q=Staff+Meeting+Sign&amp;simid=608035376339316263&amp;FORM=IRPRST&amp;ck=43CFFEE660C93017496570A5FDECE854&amp;selectedIndex=121&amp;ajaxhist=0&amp;ajaxserp=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hyperlink" Target="https://gesundearbeit-mega.de/projekt/balanceguard" TargetMode="Externa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hyperlink" Target="https://gesundearbeit-mega.de/projekt/balanceguard" TargetMode="Externa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ndtools.com/pages/article/newTCS_08.htm"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nuvanna.com/handle-digital-stress-distractions/"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forbes.com/sites/jackkelly/2022/02/03/belgium-portugal-and-other-european-countries-are-ahead-of-the-us-prohibiting-managers-from-contacting-employees-outside-of-working-hours/?sh=3ceb5efa1d00"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37.png"/><Relationship Id="rId4" Type="http://schemas.openxmlformats.org/officeDocument/2006/relationships/hyperlink" Target="https://www.bing.com/images/search?view=detailV2&amp;ccid=xLx2lgIL&amp;id=97E2BCA0385EC538033C1533481DAEE0D2B4D750&amp;thid=OIP.xLx2lgILw285S4nJ4x2vEgHaE8&amp;mediaurl=https%3a%2f%2fth.bing.com%2fth%2fid%2fR.c4bc7696020bc36f394b89c9e31daf12%3frik%3dUNe00uCuHUgzFQ%26riu%3dhttp%253a%252f%252fredcarpetlearning.com%252fwp-content%252fuploads%252fStaff-Meeting-1.jpg%26ehk%3d9k9CELJJF5Cmir73SM%252facWOjaYw1sWRu0LbCn4IILM0%253d%26risl%3d%26pid%3dImgRaw%26r%3d0&amp;exph=3456&amp;expw=5184&amp;q=Staff+Meeting+Sign&amp;simid=608035376339316263&amp;FORM=IRPRST&amp;ck=43CFFEE660C93017496570A5FDECE854&amp;selectedIndex=121&amp;ajaxhist=0&amp;ajaxserp=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Z0ztO86ImQg" TargetMode="External"/><Relationship Id="rId2" Type="http://schemas.openxmlformats.org/officeDocument/2006/relationships/slideLayout" Target="../slideLayouts/slideLayout20.xml"/><Relationship Id="rId1" Type="http://schemas.openxmlformats.org/officeDocument/2006/relationships/video" Target="https://www.youtube.com/embed/Z0ztO86ImQg?feature=oembed" TargetMode="Externa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mNKN4dHGQKg" TargetMode="External"/><Relationship Id="rId2" Type="http://schemas.openxmlformats.org/officeDocument/2006/relationships/slideLayout" Target="../slideLayouts/slideLayout20.xml"/><Relationship Id="rId1" Type="http://schemas.openxmlformats.org/officeDocument/2006/relationships/video" Target="https://www.youtube.com/embed/mNKN4dHGQKg?feature=oembed" TargetMode="External"/><Relationship Id="rId4" Type="http://schemas.openxmlformats.org/officeDocument/2006/relationships/image" Target="../media/image39.jpeg"/></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dkKFwWFV7B0" TargetMode="External"/><Relationship Id="rId2" Type="http://schemas.openxmlformats.org/officeDocument/2006/relationships/slideLayout" Target="../slideLayouts/slideLayout20.xml"/><Relationship Id="rId1" Type="http://schemas.openxmlformats.org/officeDocument/2006/relationships/video" Target="https://www.youtube.com/embed/dkKFwWFV7B0?feature=oembed" TargetMode="Externa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www.citrix.com/solutions/digital-workspace/what-is-digital-wellness.html" TargetMode="External"/><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citrix.com/solutions/digital-workspace/what-is-digital-wellness.html"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773806" y="2894520"/>
            <a:ext cx="7475672" cy="697353"/>
          </a:xfrm>
        </p:spPr>
        <p:txBody>
          <a:bodyPr/>
          <a:lstStyle/>
          <a:p>
            <a:r>
              <a:rPr lang="en-US" dirty="0"/>
              <a:t>Module 1- Introduction to Digital Wellbeing</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p:txBody>
          <a:bodyPr/>
          <a:lstStyle/>
          <a:p>
            <a:r>
              <a:rPr lang="en-US" dirty="0"/>
              <a:t>Digital Crossroads OERs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46094" y="1668723"/>
            <a:ext cx="5837536" cy="4303143"/>
          </a:xfrm>
        </p:spPr>
        <p:txBody>
          <a:bodyPr>
            <a:normAutofit/>
          </a:bodyPr>
          <a:lstStyle/>
          <a:p>
            <a:pPr marL="0"/>
            <a:r>
              <a:rPr lang="en-US" sz="2800" b="1" dirty="0"/>
              <a:t>Improved employee satisfaction:</a:t>
            </a:r>
          </a:p>
          <a:p>
            <a:pPr marL="0"/>
            <a:r>
              <a:rPr lang="en-US" dirty="0"/>
              <a:t>More than 84 percent of employees identify better work/life balance as essential to job satisfaction, and digital wellness is an important element of this balance. By adopting digital wellbeing practices like unplugged whitespace time and flexible work arrangements, organizations can improve satisfaction in their workforce.</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fontScale="70000" lnSpcReduction="20000"/>
          </a:bodyPr>
          <a:lstStyle/>
          <a:p>
            <a:r>
              <a:rPr lang="en-US" sz="4800" b="1" dirty="0"/>
              <a:t>Why is Digital Wellness Important?</a:t>
            </a:r>
            <a:endParaRPr lang="en-IN" sz="48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8" name="Picture Placeholder 7">
            <a:extLst>
              <a:ext uri="{FF2B5EF4-FFF2-40B4-BE49-F238E27FC236}">
                <a16:creationId xmlns:a16="http://schemas.microsoft.com/office/drawing/2014/main" id="{A31CA76E-DCE9-4A07-A7B1-AD2F9640311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825" r="15825"/>
          <a:stretch>
            <a:fillRect/>
          </a:stretch>
        </p:blipFill>
        <p:spPr/>
      </p:pic>
    </p:spTree>
    <p:extLst>
      <p:ext uri="{BB962C8B-B14F-4D97-AF65-F5344CB8AC3E}">
        <p14:creationId xmlns:p14="http://schemas.microsoft.com/office/powerpoint/2010/main" val="328973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3867704"/>
          </a:xfrm>
        </p:spPr>
        <p:txBody>
          <a:bodyPr>
            <a:normAutofit/>
          </a:bodyPr>
          <a:lstStyle/>
          <a:p>
            <a:pPr marL="0"/>
            <a:r>
              <a:rPr lang="en-US" sz="3000" b="1" dirty="0"/>
              <a:t>Better health outcome:</a:t>
            </a:r>
          </a:p>
          <a:p>
            <a:pPr marL="0"/>
            <a:r>
              <a:rPr lang="en-US" dirty="0"/>
              <a:t>A lack of attention to digital wellness can lead to tech addiction, which is associated with higher stress levels and anxiety. If workers face burnout from excessive use of technology, they are more likely to take sick days and be less confident at work. By focusing on digital wellbeing, employees can alleviate these risks and enjoy better mental and physical health outcomes.</a:t>
            </a:r>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42900"/>
            <a:ext cx="5085159" cy="882293"/>
          </a:xfrm>
        </p:spPr>
        <p:txBody>
          <a:bodyPr>
            <a:normAutofit fontScale="77500" lnSpcReduction="20000"/>
          </a:bodyPr>
          <a:lstStyle/>
          <a:p>
            <a:r>
              <a:rPr lang="en-US" sz="4800" b="1" dirty="0"/>
              <a:t>Why is Digital Wellness Important?</a:t>
            </a:r>
            <a:endParaRPr lang="en-IN" sz="48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8" name="Picture Placeholder 7">
            <a:extLst>
              <a:ext uri="{FF2B5EF4-FFF2-40B4-BE49-F238E27FC236}">
                <a16:creationId xmlns:a16="http://schemas.microsoft.com/office/drawing/2014/main" id="{D0635665-B342-4F8A-B598-423592482E2B}"/>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72689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406614" y="1520876"/>
            <a:ext cx="5837536" cy="4303143"/>
          </a:xfrm>
        </p:spPr>
        <p:txBody>
          <a:bodyPr>
            <a:normAutofit/>
          </a:bodyPr>
          <a:lstStyle/>
          <a:p>
            <a:pPr marL="0"/>
            <a:r>
              <a:rPr lang="en-US" dirty="0"/>
              <a:t>Technostress is a type of stress that is caused by the rapid changes in technology and occurs as a result of the inability to meet the changing competencies.</a:t>
            </a:r>
          </a:p>
          <a:p>
            <a:pPr marL="0"/>
            <a:endParaRPr lang="en-US" dirty="0"/>
          </a:p>
          <a:p>
            <a:pPr marL="0"/>
            <a:r>
              <a:rPr lang="en-GB" sz="2400" dirty="0"/>
              <a:t>When an individual cannot cope with technology related demands in the environment, </a:t>
            </a:r>
            <a:r>
              <a:rPr lang="en-GB" dirty="0"/>
              <a:t>t</a:t>
            </a:r>
            <a:r>
              <a:rPr lang="en-GB" sz="2400" dirty="0"/>
              <a:t>he demands may be perceived as techno-overload, techno-uncertainties, techno-insecurity, techno-invasion, and techno- complexity.</a:t>
            </a:r>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a:bodyPr>
          <a:lstStyle/>
          <a:p>
            <a:r>
              <a:rPr lang="en-US" b="1" dirty="0"/>
              <a:t>What is Technostress?</a:t>
            </a:r>
            <a:endParaRPr lang="en-IN"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13" name="Picture Placeholder 12">
            <a:extLst>
              <a:ext uri="{FF2B5EF4-FFF2-40B4-BE49-F238E27FC236}">
                <a16:creationId xmlns:a16="http://schemas.microsoft.com/office/drawing/2014/main" id="{AFD850B4-3146-4FF9-BD89-86B15173CE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1702" r="11702"/>
          <a:stretch>
            <a:fillRect/>
          </a:stretch>
        </p:blipFill>
        <p:spPr/>
      </p:pic>
    </p:spTree>
    <p:extLst>
      <p:ext uri="{BB962C8B-B14F-4D97-AF65-F5344CB8AC3E}">
        <p14:creationId xmlns:p14="http://schemas.microsoft.com/office/powerpoint/2010/main" val="113930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3867704"/>
          </a:xfrm>
        </p:spPr>
        <p:txBody>
          <a:bodyPr>
            <a:normAutofit lnSpcReduction="10000"/>
          </a:bodyPr>
          <a:lstStyle/>
          <a:p>
            <a:pPr marL="0"/>
            <a:r>
              <a:rPr lang="en-US" dirty="0"/>
              <a:t>A large consumption of technology is responsible for technostress. When we start relying too much on technology, then there comes a time when that technology retaliates back to us with its vulnerability and leaves us with negative effects like technostress.</a:t>
            </a:r>
          </a:p>
          <a:p>
            <a:pPr marL="0"/>
            <a:endParaRPr lang="en-US" sz="1800" dirty="0"/>
          </a:p>
          <a:p>
            <a:pPr marL="0"/>
            <a:r>
              <a:rPr lang="en-US" dirty="0"/>
              <a:t>Technostress exists in two ways, either people have a hard time accepting new technologies, or people over-hype new technologies and start depending too much on them. In both cases, they fall prey to Technostress.</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502920" y="342900"/>
            <a:ext cx="5316953" cy="882293"/>
          </a:xfrm>
        </p:spPr>
        <p:txBody>
          <a:bodyPr>
            <a:normAutofit fontScale="77500" lnSpcReduction="20000"/>
          </a:bodyPr>
          <a:lstStyle/>
          <a:p>
            <a:r>
              <a:rPr lang="en-US" sz="4600" b="1" dirty="0"/>
              <a:t>What causes technostress?</a:t>
            </a:r>
            <a:endParaRPr lang="en-IN" sz="46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12" name="Picture Placeholder 11">
            <a:extLst>
              <a:ext uri="{FF2B5EF4-FFF2-40B4-BE49-F238E27FC236}">
                <a16:creationId xmlns:a16="http://schemas.microsoft.com/office/drawing/2014/main" id="{F5DFA2E1-9D10-4936-956F-35401A212B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401154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6F21E0-9C8C-41F0-9693-9AFC3476C9C7}"/>
              </a:ext>
            </a:extLst>
          </p:cNvPr>
          <p:cNvSpPr>
            <a:spLocks noGrp="1"/>
          </p:cNvSpPr>
          <p:nvPr>
            <p:ph type="body" sz="quarter" idx="16"/>
          </p:nvPr>
        </p:nvSpPr>
        <p:spPr>
          <a:xfrm>
            <a:off x="704603" y="2539351"/>
            <a:ext cx="5533794" cy="1202829"/>
          </a:xfrm>
        </p:spPr>
        <p:txBody>
          <a:bodyPr>
            <a:noAutofit/>
          </a:bodyPr>
          <a:lstStyle/>
          <a:p>
            <a:r>
              <a:rPr lang="en-US" dirty="0"/>
              <a:t>Understanding digital overload</a:t>
            </a:r>
            <a:endParaRPr lang="en-IE" dirty="0"/>
          </a:p>
        </p:txBody>
      </p:sp>
      <p:sp>
        <p:nvSpPr>
          <p:cNvPr id="9" name="Text Placeholder 8">
            <a:extLst>
              <a:ext uri="{FF2B5EF4-FFF2-40B4-BE49-F238E27FC236}">
                <a16:creationId xmlns:a16="http://schemas.microsoft.com/office/drawing/2014/main" id="{C75AA3D1-E6AF-4F27-8573-BB382AEA97B5}"/>
              </a:ext>
            </a:extLst>
          </p:cNvPr>
          <p:cNvSpPr>
            <a:spLocks noGrp="1"/>
          </p:cNvSpPr>
          <p:nvPr>
            <p:ph type="body" sz="quarter" idx="17"/>
          </p:nvPr>
        </p:nvSpPr>
        <p:spPr/>
        <p:txBody>
          <a:bodyPr>
            <a:normAutofit fontScale="85000" lnSpcReduction="20000"/>
          </a:bodyPr>
          <a:lstStyle/>
          <a:p>
            <a:r>
              <a:rPr lang="en-US" dirty="0"/>
              <a:t>02</a:t>
            </a:r>
            <a:endParaRPr lang="en-IE" dirty="0"/>
          </a:p>
        </p:txBody>
      </p:sp>
    </p:spTree>
    <p:extLst>
      <p:ext uri="{BB962C8B-B14F-4D97-AF65-F5344CB8AC3E}">
        <p14:creationId xmlns:p14="http://schemas.microsoft.com/office/powerpoint/2010/main" val="420843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1A5EE47-F5A2-446F-B545-7BCD9FDA4EF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1185" r="21185"/>
          <a:stretch>
            <a:fillRect/>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463724" y="1859842"/>
            <a:ext cx="5105120" cy="4998157"/>
          </a:xfrm>
        </p:spPr>
        <p:txBody>
          <a:bodyPr>
            <a:normAutofit/>
          </a:bodyPr>
          <a:lstStyle/>
          <a:p>
            <a:pPr marL="0"/>
            <a:r>
              <a:rPr lang="en-IN" sz="2400" dirty="0"/>
              <a:t>Digital overload is an overwhelming feeling that comes from being constantly connected to, and constantly bombarded by, digital platforms and notifications.</a:t>
            </a:r>
            <a:endParaRPr lang="en-IE" dirty="0"/>
          </a:p>
          <a:p>
            <a:pPr marL="0"/>
            <a:r>
              <a:rPr lang="en-IE" dirty="0"/>
              <a:t>Your brain only has a certain amount of cognitive capacity to think analytically, remember information and focus for long periods of time may be impaired.</a:t>
            </a:r>
          </a:p>
          <a:p>
            <a:pPr marL="0"/>
            <a:r>
              <a:rPr lang="en-IE" dirty="0"/>
              <a:t>You may struggle with mental resilience and be less creative if you are digitally overloaded.</a:t>
            </a:r>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a:t>What is Digital Overload?</a:t>
            </a:r>
            <a:endParaRPr lang="en-IE" dirty="0"/>
          </a:p>
        </p:txBody>
      </p:sp>
    </p:spTree>
    <p:extLst>
      <p:ext uri="{BB962C8B-B14F-4D97-AF65-F5344CB8AC3E}">
        <p14:creationId xmlns:p14="http://schemas.microsoft.com/office/powerpoint/2010/main" val="346896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379574" y="1639425"/>
            <a:ext cx="5105121" cy="4998157"/>
          </a:xfrm>
        </p:spPr>
        <p:txBody>
          <a:bodyPr>
            <a:normAutofit lnSpcReduction="10000"/>
          </a:bodyPr>
          <a:lstStyle/>
          <a:p>
            <a:r>
              <a:rPr lang="en-US" sz="2400" b="1" dirty="0"/>
              <a:t>Loss of control of your day-to-day life. </a:t>
            </a:r>
            <a:r>
              <a:rPr lang="en-IE" dirty="0"/>
              <a:t>When you use technology, a pleasure chemical called dopamine gets released in the brain. All modern technology is designed to create this response. This can cause addiction to digital technologies.</a:t>
            </a:r>
          </a:p>
          <a:p>
            <a:endParaRPr lang="en-IE" dirty="0"/>
          </a:p>
          <a:p>
            <a:r>
              <a:rPr lang="en-IE" b="1" dirty="0"/>
              <a:t>Digital overload can also greatly impact your mental health</a:t>
            </a:r>
            <a:r>
              <a:rPr lang="en-IE" dirty="0"/>
              <a:t>, increasing stress, anxiety and depression as digital lives expand. Less face-to-face interaction, increased inactivity, poor in-person communication skills and an overall distrust amongst people.</a:t>
            </a:r>
          </a:p>
          <a:p>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491490"/>
            <a:ext cx="5284116" cy="1035733"/>
          </a:xfrm>
        </p:spPr>
        <p:txBody>
          <a:bodyPr>
            <a:normAutofit/>
          </a:bodyPr>
          <a:lstStyle/>
          <a:p>
            <a:r>
              <a:rPr lang="en-US" dirty="0"/>
              <a:t>Impacts of digital overload</a:t>
            </a:r>
            <a:endParaRPr lang="en-IE" dirty="0"/>
          </a:p>
        </p:txBody>
      </p:sp>
      <p:pic>
        <p:nvPicPr>
          <p:cNvPr id="4" name="Picture Placeholder 3">
            <a:extLst>
              <a:ext uri="{FF2B5EF4-FFF2-40B4-BE49-F238E27FC236}">
                <a16:creationId xmlns:a16="http://schemas.microsoft.com/office/drawing/2014/main" id="{03845294-0E70-4CA1-AC03-791C7D0F58A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95" r="23295"/>
          <a:stretch>
            <a:fillRect/>
          </a:stretch>
        </p:blipFill>
        <p:spPr/>
      </p:pic>
    </p:spTree>
    <p:extLst>
      <p:ext uri="{BB962C8B-B14F-4D97-AF65-F5344CB8AC3E}">
        <p14:creationId xmlns:p14="http://schemas.microsoft.com/office/powerpoint/2010/main" val="405658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377190" y="1351722"/>
            <a:ext cx="11165626" cy="4631635"/>
          </a:xfrm>
        </p:spPr>
        <p:txBody>
          <a:bodyPr>
            <a:normAutofit/>
          </a:bodyPr>
          <a:lstStyle/>
          <a:p>
            <a:pPr marL="0" indent="0">
              <a:spcBef>
                <a:spcPts val="300"/>
              </a:spcBef>
              <a:buNone/>
            </a:pPr>
            <a:r>
              <a:rPr lang="en-US" dirty="0"/>
              <a:t>You might recognize some of the below digital </a:t>
            </a:r>
            <a:r>
              <a:rPr lang="en-US" dirty="0" err="1"/>
              <a:t>behaviour</a:t>
            </a:r>
            <a:r>
              <a:rPr lang="en-US" dirty="0"/>
              <a:t> that can deteriorate your wellbeing: </a:t>
            </a:r>
          </a:p>
          <a:p>
            <a:pPr>
              <a:spcBef>
                <a:spcPts val="300"/>
              </a:spcBef>
            </a:pPr>
            <a:r>
              <a:rPr lang="en-US" sz="2400" b="1" dirty="0">
                <a:solidFill>
                  <a:srgbClr val="002060"/>
                </a:solidFill>
              </a:rPr>
              <a:t>Internet addiction </a:t>
            </a:r>
            <a:r>
              <a:rPr lang="en-US" sz="2400" dirty="0"/>
              <a:t>– shopping online, playing video games, checking Facebook, blogs, videos, social media</a:t>
            </a:r>
          </a:p>
          <a:p>
            <a:pPr>
              <a:spcBef>
                <a:spcPts val="300"/>
              </a:spcBef>
            </a:pPr>
            <a:r>
              <a:rPr lang="en-US" sz="2400" b="1" dirty="0">
                <a:solidFill>
                  <a:srgbClr val="002060"/>
                </a:solidFill>
              </a:rPr>
              <a:t>Time wasting </a:t>
            </a:r>
            <a:r>
              <a:rPr lang="en-US" sz="2400" dirty="0"/>
              <a:t>- spending too much time scrolling, spending less time living in the real world and enjoying interacting with people, exercising etc.</a:t>
            </a:r>
          </a:p>
          <a:p>
            <a:pPr>
              <a:spcBef>
                <a:spcPts val="300"/>
              </a:spcBef>
            </a:pPr>
            <a:r>
              <a:rPr lang="en-US" sz="2400" b="1" dirty="0">
                <a:solidFill>
                  <a:srgbClr val="002060"/>
                </a:solidFill>
              </a:rPr>
              <a:t>Compulsive checking </a:t>
            </a:r>
            <a:r>
              <a:rPr lang="en-US" sz="2400" dirty="0"/>
              <a:t>and compelled to social media, becoming addicted and spending most of your time online</a:t>
            </a:r>
          </a:p>
          <a:p>
            <a:pPr>
              <a:spcBef>
                <a:spcPts val="300"/>
              </a:spcBef>
            </a:pPr>
            <a:r>
              <a:rPr lang="en-US" sz="2400" b="1" dirty="0">
                <a:solidFill>
                  <a:srgbClr val="002060"/>
                </a:solidFill>
              </a:rPr>
              <a:t>Acting like automatons</a:t>
            </a:r>
            <a:r>
              <a:rPr lang="en-US" sz="2400" b="1" dirty="0">
                <a:solidFill>
                  <a:srgbClr val="09446A"/>
                </a:solidFill>
              </a:rPr>
              <a:t> </a:t>
            </a:r>
            <a:r>
              <a:rPr lang="en-US" sz="2400" dirty="0"/>
              <a:t>– acting like we have to respond immediately</a:t>
            </a:r>
          </a:p>
          <a:p>
            <a:pPr>
              <a:spcBef>
                <a:spcPts val="300"/>
              </a:spcBef>
            </a:pPr>
            <a:r>
              <a:rPr lang="en-US" sz="2400" b="1" dirty="0">
                <a:solidFill>
                  <a:srgbClr val="002060"/>
                </a:solidFill>
              </a:rPr>
              <a:t>Phantom pocket vibrations </a:t>
            </a:r>
            <a:r>
              <a:rPr lang="en-US" sz="2400" dirty="0"/>
              <a:t>– perceiving non-existent notifications from smartphones </a:t>
            </a:r>
          </a:p>
          <a:p>
            <a:pPr>
              <a:spcBef>
                <a:spcPts val="300"/>
              </a:spcBef>
            </a:pPr>
            <a:r>
              <a:rPr lang="en-US" sz="2400" b="1" dirty="0">
                <a:solidFill>
                  <a:srgbClr val="002060"/>
                </a:solidFill>
              </a:rPr>
              <a:t>Google effect </a:t>
            </a:r>
            <a:r>
              <a:rPr lang="en-US" sz="2400" dirty="0"/>
              <a:t>– in the always connected world, people are less likely to recall information as easily if they think they can look it up</a:t>
            </a:r>
          </a:p>
          <a:p>
            <a:endParaRPr lang="en-IE" dirty="0"/>
          </a:p>
          <a:p>
            <a:pPr marL="0"/>
            <a:endParaRPr lang="en-US" sz="2400" b="1" dirty="0"/>
          </a:p>
          <a:p>
            <a:pPr marL="0"/>
            <a:endParaRPr lang="en-IE" dirty="0"/>
          </a:p>
          <a:p>
            <a:pPr algn="just"/>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lnSpcReduction="10000"/>
          </a:bodyPr>
          <a:lstStyle/>
          <a:p>
            <a:r>
              <a:rPr lang="en-US" dirty="0" err="1"/>
              <a:t>Behaviour</a:t>
            </a:r>
            <a:r>
              <a:rPr lang="en-US" dirty="0"/>
              <a:t> that may lead to digital overload</a:t>
            </a:r>
            <a:endParaRPr lang="en-IE" dirty="0"/>
          </a:p>
        </p:txBody>
      </p:sp>
    </p:spTree>
    <p:extLst>
      <p:ext uri="{BB962C8B-B14F-4D97-AF65-F5344CB8AC3E}">
        <p14:creationId xmlns:p14="http://schemas.microsoft.com/office/powerpoint/2010/main" val="312106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0DDA686-98B4-437C-A0C8-5ED22905A131}"/>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t="19870" b="19870"/>
          <a:stretch>
            <a:fillRect/>
          </a:stretch>
        </p:blipFill>
        <p:spPr>
          <a:xfrm>
            <a:off x="137924" y="2205807"/>
            <a:ext cx="7067671" cy="3060000"/>
          </a:xfrm>
          <a:prstGeom prst="chevron">
            <a:avLst/>
          </a:prstGeom>
          <a:solidFill>
            <a:srgbClr val="FFFFFF">
              <a:shade val="85000"/>
            </a:srgbClr>
          </a:solidFill>
          <a:ln w="889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8" name="Google Shape;258;p9"/>
          <p:cNvSpPr txBox="1">
            <a:spLocks noGrp="1"/>
          </p:cNvSpPr>
          <p:nvPr>
            <p:ph type="body" idx="1"/>
          </p:nvPr>
        </p:nvSpPr>
        <p:spPr>
          <a:xfrm>
            <a:off x="7277100" y="3092586"/>
            <a:ext cx="4667249" cy="1466443"/>
          </a:xfrm>
          <a:prstGeom prst="rect">
            <a:avLst/>
          </a:prstGeom>
          <a:noFill/>
          <a:ln>
            <a:noFill/>
          </a:ln>
        </p:spPr>
        <p:txBody>
          <a:bodyPr spcFirstLastPara="1" wrap="square" lIns="91425" tIns="45700" rIns="91425" bIns="45700" anchor="ctr" anchorCtr="0">
            <a:normAutofit/>
          </a:bodyPr>
          <a:lstStyle/>
          <a:p>
            <a:pPr marL="228600" lvl="0" algn="just">
              <a:spcBef>
                <a:spcPts val="0"/>
              </a:spcBef>
            </a:pPr>
            <a:r>
              <a:rPr lang="en-US" sz="3200" b="1" dirty="0"/>
              <a:t>        </a:t>
            </a:r>
          </a:p>
          <a:p>
            <a:pPr marL="228600" lvl="0" algn="just">
              <a:spcBef>
                <a:spcPts val="0"/>
              </a:spcBef>
            </a:pPr>
            <a:r>
              <a:rPr lang="en-US" sz="3200" b="1" dirty="0"/>
              <a:t>        </a:t>
            </a:r>
            <a:r>
              <a:rPr lang="en-US" sz="2000" b="1" dirty="0"/>
              <a:t>The Balance Guard Project</a:t>
            </a:r>
            <a:endParaRPr lang="en-US" sz="2000" b="1" dirty="0">
              <a:solidFill>
                <a:schemeClr val="tx1"/>
              </a:solidFill>
            </a:endParaRPr>
          </a:p>
          <a:p>
            <a:pPr marL="228600" lvl="0" indent="-228600" algn="just" rtl="0">
              <a:lnSpc>
                <a:spcPct val="90000"/>
              </a:lnSpc>
              <a:spcBef>
                <a:spcPts val="0"/>
              </a:spcBef>
              <a:spcAft>
                <a:spcPts val="0"/>
              </a:spcAft>
              <a:buClr>
                <a:schemeClr val="lt1"/>
              </a:buClr>
              <a:buSzPts val="2400"/>
              <a:buNone/>
            </a:pPr>
            <a:endParaRPr lang="en-US" sz="2600" b="1" dirty="0">
              <a:solidFill>
                <a:schemeClr val="tx1"/>
              </a:solidFill>
            </a:endParaRPr>
          </a:p>
          <a:p>
            <a:pPr marL="228600" lvl="0" indent="-228600" algn="just" rtl="0">
              <a:lnSpc>
                <a:spcPct val="90000"/>
              </a:lnSpc>
              <a:spcBef>
                <a:spcPts val="0"/>
              </a:spcBef>
              <a:spcAft>
                <a:spcPts val="0"/>
              </a:spcAft>
              <a:buClr>
                <a:schemeClr val="lt1"/>
              </a:buClr>
              <a:buSzPts val="2400"/>
              <a:buNone/>
            </a:pPr>
            <a:endParaRPr lang="en-US" sz="2600" b="1" dirty="0">
              <a:solidFill>
                <a:schemeClr val="tx1"/>
              </a:solidFill>
            </a:endParaRPr>
          </a:p>
        </p:txBody>
      </p:sp>
      <p:sp>
        <p:nvSpPr>
          <p:cNvPr id="259" name="Google Shape;259;p9"/>
          <p:cNvSpPr txBox="1">
            <a:spLocks noGrp="1"/>
          </p:cNvSpPr>
          <p:nvPr>
            <p:ph type="body" idx="3"/>
          </p:nvPr>
        </p:nvSpPr>
        <p:spPr>
          <a:xfrm>
            <a:off x="464195" y="440741"/>
            <a:ext cx="8127355" cy="7810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9446A"/>
              </a:buClr>
              <a:buSzPts val="3200"/>
              <a:buNone/>
            </a:pPr>
            <a:r>
              <a:rPr lang="en-US" sz="3200" b="1" dirty="0"/>
              <a:t>Case Study - 1</a:t>
            </a:r>
          </a:p>
          <a:p>
            <a:pPr marL="0" lvl="0" indent="0" algn="l" rtl="0">
              <a:lnSpc>
                <a:spcPct val="90000"/>
              </a:lnSpc>
              <a:spcBef>
                <a:spcPts val="0"/>
              </a:spcBef>
              <a:spcAft>
                <a:spcPts val="0"/>
              </a:spcAft>
              <a:buClr>
                <a:srgbClr val="09446A"/>
              </a:buClr>
              <a:buSzPts val="3200"/>
              <a:buNone/>
            </a:pPr>
            <a:r>
              <a:rPr lang="en-US" sz="3200" b="1" dirty="0"/>
              <a:t> </a:t>
            </a:r>
            <a:endParaRPr sz="3200" dirty="0"/>
          </a:p>
        </p:txBody>
      </p:sp>
      <p:sp>
        <p:nvSpPr>
          <p:cNvPr id="260" name="Google Shape;260;p9"/>
          <p:cNvSpPr txBox="1"/>
          <p:nvPr/>
        </p:nvSpPr>
        <p:spPr>
          <a:xfrm>
            <a:off x="6096000" y="6585074"/>
            <a:ext cx="6096000" cy="215403"/>
          </a:xfrm>
          <a:prstGeom prst="rect">
            <a:avLst/>
          </a:prstGeom>
          <a:noFill/>
          <a:ln>
            <a:noFill/>
          </a:ln>
        </p:spPr>
        <p:txBody>
          <a:bodyPr spcFirstLastPara="1" wrap="square" lIns="91425" tIns="45700" rIns="91425" bIns="45700" anchor="t" anchorCtr="0">
            <a:spAutoFit/>
          </a:bodyPr>
          <a:lstStyle/>
          <a:p>
            <a:pPr algn="r"/>
            <a:r>
              <a:rPr lang="en-US" sz="800" dirty="0">
                <a:hlinkClick r:id="rId4"/>
              </a:rPr>
              <a:t>Staff Meeting Sign - Bing images</a:t>
            </a:r>
            <a:endParaRPr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txBox="1">
            <a:spLocks noGrp="1"/>
          </p:cNvSpPr>
          <p:nvPr>
            <p:ph type="body" idx="1"/>
          </p:nvPr>
        </p:nvSpPr>
        <p:spPr>
          <a:xfrm>
            <a:off x="6187510" y="184076"/>
            <a:ext cx="5132263" cy="9569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A1D76"/>
              </a:buClr>
              <a:buSzPts val="2800"/>
              <a:buFont typeface="Arial"/>
              <a:buNone/>
            </a:pPr>
            <a:r>
              <a:rPr lang="en-US" sz="2800" dirty="0">
                <a:solidFill>
                  <a:schemeClr val="dk1"/>
                </a:solidFill>
              </a:rPr>
              <a:t>THE BALANCE GUARD PROJECT</a:t>
            </a:r>
            <a:endParaRPr dirty="0"/>
          </a:p>
          <a:p>
            <a:pPr marL="0" lvl="0" indent="0" algn="l" rtl="0">
              <a:lnSpc>
                <a:spcPct val="90000"/>
              </a:lnSpc>
              <a:spcBef>
                <a:spcPts val="1000"/>
              </a:spcBef>
              <a:spcAft>
                <a:spcPts val="0"/>
              </a:spcAft>
              <a:buClr>
                <a:srgbClr val="EA1D76"/>
              </a:buClr>
              <a:buSzPts val="2400"/>
              <a:buFont typeface="Arial"/>
              <a:buNone/>
            </a:pPr>
            <a:endParaRPr dirty="0"/>
          </a:p>
        </p:txBody>
      </p:sp>
      <p:sp>
        <p:nvSpPr>
          <p:cNvPr id="266" name="Google Shape;266;p10"/>
          <p:cNvSpPr txBox="1">
            <a:spLocks noGrp="1"/>
          </p:cNvSpPr>
          <p:nvPr>
            <p:ph type="body" idx="2"/>
          </p:nvPr>
        </p:nvSpPr>
        <p:spPr>
          <a:xfrm>
            <a:off x="8546265" y="6556444"/>
            <a:ext cx="5158622" cy="230792"/>
          </a:xfrm>
          <a:prstGeom prst="rect">
            <a:avLst/>
          </a:prstGeom>
          <a:noFill/>
          <a:ln>
            <a:noFill/>
          </a:ln>
        </p:spPr>
        <p:txBody>
          <a:bodyPr spcFirstLastPara="1" wrap="square" lIns="91425" tIns="45700" rIns="91425" bIns="45700" anchor="t" anchorCtr="0">
            <a:spAutoFit/>
          </a:bodyPr>
          <a:lstStyle/>
          <a:p>
            <a:pPr marL="0" lvl="0" indent="0">
              <a:spcBef>
                <a:spcPts val="0"/>
              </a:spcBef>
              <a:buClr>
                <a:srgbClr val="09446A"/>
              </a:buClr>
              <a:buSzPts val="1400"/>
            </a:pPr>
            <a:r>
              <a:rPr lang="en-US" sz="1000" dirty="0">
                <a:solidFill>
                  <a:srgbClr val="09446A"/>
                </a:solidFill>
              </a:rPr>
              <a:t>SOURCE: https://gesundearbeit-mega.de/projekt/balanceguard</a:t>
            </a:r>
            <a:endParaRPr sz="1000" dirty="0">
              <a:solidFill>
                <a:srgbClr val="09446A"/>
              </a:solidFill>
            </a:endParaRPr>
          </a:p>
        </p:txBody>
      </p:sp>
      <p:sp>
        <p:nvSpPr>
          <p:cNvPr id="267" name="Google Shape;267;p10"/>
          <p:cNvSpPr txBox="1">
            <a:spLocks noGrp="1"/>
          </p:cNvSpPr>
          <p:nvPr>
            <p:ph type="body" idx="3"/>
          </p:nvPr>
        </p:nvSpPr>
        <p:spPr>
          <a:xfrm>
            <a:off x="1036799" y="1712015"/>
            <a:ext cx="3452394" cy="4460185"/>
          </a:xfrm>
          <a:prstGeom prst="rect">
            <a:avLst/>
          </a:prstGeom>
          <a:noFill/>
          <a:ln>
            <a:noFill/>
          </a:ln>
        </p:spPr>
        <p:txBody>
          <a:bodyPr spcFirstLastPara="1" wrap="square" lIns="91425" tIns="45700" rIns="91425" bIns="45700" anchor="t" anchorCtr="0">
            <a:normAutofit fontScale="92500" lnSpcReduction="20000"/>
          </a:bodyPr>
          <a:lstStyle/>
          <a:p>
            <a:pPr marL="0" indent="0" algn="just">
              <a:spcBef>
                <a:spcPts val="0"/>
              </a:spcBef>
            </a:pPr>
            <a:r>
              <a:rPr lang="en-US" sz="2400" dirty="0"/>
              <a:t>“Technostress”, has become one of the most common terms used in the present digital world. Due to the drastic change in the working environment, employees are having a tough time to adapt to the increase in the digital usage and to cope up with the stress caused by technology.</a:t>
            </a:r>
          </a:p>
          <a:p>
            <a:pPr marL="0" indent="0" algn="just">
              <a:spcBef>
                <a:spcPts val="0"/>
              </a:spcBef>
            </a:pPr>
            <a:r>
              <a:rPr lang="en-US" sz="2400" dirty="0"/>
              <a:t> </a:t>
            </a:r>
          </a:p>
          <a:p>
            <a:pPr marL="0" indent="0" algn="just">
              <a:spcBef>
                <a:spcPts val="0"/>
              </a:spcBef>
            </a:pPr>
            <a:r>
              <a:rPr lang="en-US" sz="2400" dirty="0"/>
              <a:t>It is the responsibility of the organization to focus on the digital well- being of the employees and  educate them how to overcome the digital stress.</a:t>
            </a:r>
            <a:endParaRPr lang="en-IN" sz="2400" dirty="0"/>
          </a:p>
        </p:txBody>
      </p:sp>
      <p:sp>
        <p:nvSpPr>
          <p:cNvPr id="268" name="Google Shape;268;p1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endParaRPr lang="en-US" sz="1400" b="1" dirty="0"/>
          </a:p>
          <a:p>
            <a:pPr marL="0" lvl="0" indent="0" algn="ctr" rtl="0">
              <a:lnSpc>
                <a:spcPct val="90000"/>
              </a:lnSpc>
              <a:spcBef>
                <a:spcPts val="0"/>
              </a:spcBef>
              <a:spcAft>
                <a:spcPts val="0"/>
              </a:spcAft>
              <a:buClr>
                <a:schemeClr val="lt1"/>
              </a:buClr>
              <a:buSzPts val="3600"/>
              <a:buNone/>
            </a:pPr>
            <a:r>
              <a:rPr lang="en-US" sz="1400" b="1" dirty="0"/>
              <a:t>Technostress</a:t>
            </a:r>
            <a:endParaRPr sz="1400" b="1" dirty="0"/>
          </a:p>
        </p:txBody>
      </p:sp>
      <p:sp>
        <p:nvSpPr>
          <p:cNvPr id="269" name="Google Shape;269;p10"/>
          <p:cNvSpPr txBox="1"/>
          <p:nvPr/>
        </p:nvSpPr>
        <p:spPr>
          <a:xfrm>
            <a:off x="5766698" y="1866900"/>
            <a:ext cx="5876925" cy="3785611"/>
          </a:xfrm>
          <a:prstGeom prst="rect">
            <a:avLst/>
          </a:prstGeom>
          <a:noFill/>
          <a:ln>
            <a:noFill/>
          </a:ln>
        </p:spPr>
        <p:txBody>
          <a:bodyPr spcFirstLastPara="1" wrap="square" lIns="91425" tIns="45700" rIns="91425" bIns="45700" anchor="t" anchorCtr="0">
            <a:spAutoFit/>
          </a:bodyPr>
          <a:lstStyle/>
          <a:p>
            <a:pPr lvl="0" algn="just"/>
            <a:r>
              <a:rPr lang="en-US" sz="2400" dirty="0">
                <a:solidFill>
                  <a:schemeClr val="accent1"/>
                </a:solidFill>
              </a:rPr>
              <a:t>Employees are increasingly confronted with new stresses in the workplace due to the compulsion to adapt to sudden increase of digital usage which has result in digital stress among employees. To address this concern, a company decided to analyze and evaluate the stress level of employees by helping them record it. They also came up with relevant solutions to overcome the stress and balance work and life.</a:t>
            </a:r>
            <a:endParaRPr lang="en-IN" sz="240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B1C0F5E-7743-E345-9945-94F2B3CA18F2}"/>
              </a:ext>
            </a:extLst>
          </p:cNvPr>
          <p:cNvSpPr>
            <a:spLocks noGrp="1"/>
          </p:cNvSpPr>
          <p:nvPr>
            <p:ph type="body" sz="quarter" idx="18"/>
          </p:nvPr>
        </p:nvSpPr>
        <p:spPr>
          <a:xfrm>
            <a:off x="956478" y="1733356"/>
            <a:ext cx="4754535" cy="4329677"/>
          </a:xfrm>
        </p:spPr>
        <p:txBody>
          <a:bodyPr>
            <a:normAutofit/>
          </a:bodyPr>
          <a:lstStyle/>
          <a:p>
            <a:pPr marL="0"/>
            <a:r>
              <a:rPr lang="en-US" dirty="0"/>
              <a:t>Within this module, learners will discover information about the concept of digital wellbeing and why it is important. </a:t>
            </a:r>
          </a:p>
          <a:p>
            <a:pPr marL="0"/>
            <a:r>
              <a:rPr lang="en-US" dirty="0"/>
              <a:t>Examples of technostress, situations and factors that can contribute to each mental state. Learners will also have the opportunity to explore their own preferences and needs in the digital work environment and become </a:t>
            </a:r>
            <a:r>
              <a:rPr lang="en-US" dirty="0" err="1"/>
              <a:t>familiarised</a:t>
            </a:r>
            <a:r>
              <a:rPr lang="en-US" dirty="0"/>
              <a:t> with the right to disconnect.</a:t>
            </a:r>
          </a:p>
          <a:p>
            <a:endParaRPr lang="en-US" dirty="0"/>
          </a:p>
        </p:txBody>
      </p:sp>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lstStyle/>
          <a:p>
            <a:r>
              <a:rPr lang="en-US" dirty="0"/>
              <a:t>Module 1 Overview</a:t>
            </a:r>
          </a:p>
        </p:txBody>
      </p:sp>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40248" y="601535"/>
            <a:ext cx="5251752" cy="822373"/>
          </a:xfrm>
        </p:spPr>
        <p:txBody>
          <a:bodyPr/>
          <a:lstStyle/>
          <a:p>
            <a:r>
              <a:rPr lang="en-US" dirty="0"/>
              <a:t>What is Digital Wellbeing and Technostress?</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40248" y="1899687"/>
            <a:ext cx="4754535" cy="822373"/>
          </a:xfrm>
        </p:spPr>
        <p:txBody>
          <a:bodyPr/>
          <a:lstStyle/>
          <a:p>
            <a:r>
              <a:rPr lang="en-US" dirty="0"/>
              <a:t>Understanding Digital overload</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a:xfrm>
            <a:off x="6940248" y="2971738"/>
            <a:ext cx="4754535" cy="822373"/>
          </a:xfrm>
        </p:spPr>
        <p:txBody>
          <a:bodyPr/>
          <a:lstStyle/>
          <a:p>
            <a:r>
              <a:rPr lang="en-US" dirty="0"/>
              <a:t>Exploring and understanding our own digital preferences and needs</a:t>
            </a:r>
          </a:p>
          <a:p>
            <a:endParaRPr lang="en-US" dirty="0"/>
          </a:p>
        </p:txBody>
      </p:sp>
      <p:sp>
        <p:nvSpPr>
          <p:cNvPr id="23" name="Text Placeholder 22">
            <a:extLst>
              <a:ext uri="{FF2B5EF4-FFF2-40B4-BE49-F238E27FC236}">
                <a16:creationId xmlns:a16="http://schemas.microsoft.com/office/drawing/2014/main" id="{C5EDC5C1-7813-6A47-873A-E493BF1268E6}"/>
              </a:ext>
            </a:extLst>
          </p:cNvPr>
          <p:cNvSpPr>
            <a:spLocks noGrp="1"/>
          </p:cNvSpPr>
          <p:nvPr>
            <p:ph type="body" sz="quarter" idx="24"/>
          </p:nvPr>
        </p:nvSpPr>
        <p:spPr>
          <a:xfrm>
            <a:off x="6926393" y="3921575"/>
            <a:ext cx="4754535" cy="822373"/>
          </a:xfrm>
        </p:spPr>
        <p:txBody>
          <a:bodyPr/>
          <a:lstStyle/>
          <a:p>
            <a:r>
              <a:rPr lang="en-US" dirty="0"/>
              <a:t>An employees right to disconnect</a:t>
            </a:r>
          </a:p>
          <a:p>
            <a:endParaRPr lang="en-US" dirty="0"/>
          </a:p>
        </p:txBody>
      </p:sp>
      <p:sp>
        <p:nvSpPr>
          <p:cNvPr id="25" name="Text Placeholder 24">
            <a:extLst>
              <a:ext uri="{FF2B5EF4-FFF2-40B4-BE49-F238E27FC236}">
                <a16:creationId xmlns:a16="http://schemas.microsoft.com/office/drawing/2014/main" id="{8A3D212E-DA8E-3243-940F-2428164941DC}"/>
              </a:ext>
            </a:extLst>
          </p:cNvPr>
          <p:cNvSpPr>
            <a:spLocks noGrp="1"/>
          </p:cNvSpPr>
          <p:nvPr>
            <p:ph type="body" sz="quarter" idx="4294967295"/>
          </p:nvPr>
        </p:nvSpPr>
        <p:spPr>
          <a:xfrm>
            <a:off x="6926393" y="5004804"/>
            <a:ext cx="4754535" cy="822373"/>
          </a:xfrm>
        </p:spPr>
        <p:txBody>
          <a:bodyPr/>
          <a:lstStyle/>
          <a:p>
            <a:pPr marL="0" indent="0">
              <a:buNone/>
            </a:pPr>
            <a:r>
              <a:rPr lang="en-US" sz="2200" dirty="0">
                <a:solidFill>
                  <a:srgbClr val="09446A"/>
                </a:solidFill>
              </a:rPr>
              <a:t>Exercises and extra resources</a:t>
            </a:r>
          </a:p>
          <a:p>
            <a:pPr marL="0" indent="0">
              <a:buNone/>
            </a:pPr>
            <a:endParaRPr lang="en-US" dirty="0"/>
          </a:p>
        </p:txBody>
      </p:sp>
      <p:sp>
        <p:nvSpPr>
          <p:cNvPr id="4" name="Text Placeholder 3">
            <a:extLst>
              <a:ext uri="{FF2B5EF4-FFF2-40B4-BE49-F238E27FC236}">
                <a16:creationId xmlns:a16="http://schemas.microsoft.com/office/drawing/2014/main" id="{DA8A9400-1417-9049-9C6C-C30C7D60DC1C}"/>
              </a:ext>
            </a:extLst>
          </p:cNvPr>
          <p:cNvSpPr>
            <a:spLocks noGrp="1"/>
          </p:cNvSpPr>
          <p:nvPr>
            <p:ph type="body" sz="quarter" idx="15"/>
          </p:nvPr>
        </p:nvSpPr>
        <p:spPr/>
        <p:txBody>
          <a:bodyPr/>
          <a:lstStyle/>
          <a:p>
            <a:r>
              <a:rPr lang="en-US" dirty="0"/>
              <a:t>1</a:t>
            </a:r>
          </a:p>
        </p:txBody>
      </p:sp>
      <p:sp>
        <p:nvSpPr>
          <p:cNvPr id="18" name="Text Placeholder 17">
            <a:extLst>
              <a:ext uri="{FF2B5EF4-FFF2-40B4-BE49-F238E27FC236}">
                <a16:creationId xmlns:a16="http://schemas.microsoft.com/office/drawing/2014/main" id="{69ADDA10-1D8C-7549-9232-76D13BC69B71}"/>
              </a:ext>
            </a:extLst>
          </p:cNvPr>
          <p:cNvSpPr>
            <a:spLocks noGrp="1"/>
          </p:cNvSpPr>
          <p:nvPr>
            <p:ph type="body" sz="quarter" idx="19"/>
          </p:nvPr>
        </p:nvSpPr>
        <p:spPr/>
        <p:txBody>
          <a:bodyPr/>
          <a:lstStyle/>
          <a:p>
            <a:r>
              <a:rPr lang="en-US" dirty="0"/>
              <a:t>2</a:t>
            </a:r>
          </a:p>
        </p:txBody>
      </p:sp>
      <p:sp>
        <p:nvSpPr>
          <p:cNvPr id="20" name="Text Placeholder 19">
            <a:extLst>
              <a:ext uri="{FF2B5EF4-FFF2-40B4-BE49-F238E27FC236}">
                <a16:creationId xmlns:a16="http://schemas.microsoft.com/office/drawing/2014/main" id="{7A3E6AA6-A95B-3341-A1D4-54F399B994E0}"/>
              </a:ext>
            </a:extLst>
          </p:cNvPr>
          <p:cNvSpPr>
            <a:spLocks noGrp="1"/>
          </p:cNvSpPr>
          <p:nvPr>
            <p:ph type="body" sz="quarter" idx="21"/>
          </p:nvPr>
        </p:nvSpPr>
        <p:spPr/>
        <p:txBody>
          <a:bodyPr/>
          <a:lstStyle/>
          <a:p>
            <a:r>
              <a:rPr lang="en-US" dirty="0"/>
              <a:t>3</a:t>
            </a:r>
          </a:p>
        </p:txBody>
      </p:sp>
      <p:sp>
        <p:nvSpPr>
          <p:cNvPr id="22" name="Text Placeholder 21">
            <a:extLst>
              <a:ext uri="{FF2B5EF4-FFF2-40B4-BE49-F238E27FC236}">
                <a16:creationId xmlns:a16="http://schemas.microsoft.com/office/drawing/2014/main" id="{4FFEEA72-7428-1044-BED7-929E4C3B0FA6}"/>
              </a:ext>
            </a:extLst>
          </p:cNvPr>
          <p:cNvSpPr>
            <a:spLocks noGrp="1"/>
          </p:cNvSpPr>
          <p:nvPr>
            <p:ph type="body" sz="quarter" idx="23"/>
          </p:nvPr>
        </p:nvSpPr>
        <p:spPr/>
        <p:txBody>
          <a:bodyPr/>
          <a:lstStyle/>
          <a:p>
            <a:r>
              <a:rPr lang="en-US" dirty="0"/>
              <a:t>4</a:t>
            </a:r>
          </a:p>
        </p:txBody>
      </p:sp>
      <p:sp>
        <p:nvSpPr>
          <p:cNvPr id="24" name="Text Placeholder 23">
            <a:extLst>
              <a:ext uri="{FF2B5EF4-FFF2-40B4-BE49-F238E27FC236}">
                <a16:creationId xmlns:a16="http://schemas.microsoft.com/office/drawing/2014/main" id="{5D538C9E-2E75-224E-8306-49B4C56F4862}"/>
              </a:ext>
            </a:extLst>
          </p:cNvPr>
          <p:cNvSpPr>
            <a:spLocks noGrp="1"/>
          </p:cNvSpPr>
          <p:nvPr>
            <p:ph type="body" sz="quarter" idx="25"/>
          </p:nvPr>
        </p:nvSpPr>
        <p:spPr/>
        <p:txBody>
          <a:bodyPr/>
          <a:lstStyle/>
          <a:p>
            <a:r>
              <a:rPr lang="en-US" dirty="0"/>
              <a:t>5</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408142" y="1757010"/>
            <a:ext cx="10808102" cy="4106579"/>
          </a:xfrm>
          <a:prstGeom prst="rect">
            <a:avLst/>
          </a:prstGeom>
          <a:noFill/>
          <a:ln>
            <a:noFill/>
          </a:ln>
        </p:spPr>
        <p:txBody>
          <a:bodyPr spcFirstLastPara="1" wrap="square" lIns="91425" tIns="45700" rIns="91425" bIns="45700" anchor="t" anchorCtr="0">
            <a:normAutofit fontScale="92500" lnSpcReduction="10000"/>
          </a:bodyPr>
          <a:lstStyle/>
          <a:p>
            <a:pPr marL="228600" lvl="0" indent="0" algn="just"/>
            <a:r>
              <a:rPr lang="en-US" sz="2600" dirty="0"/>
              <a:t>Employees are more likely to develop Technostress due to the demand to use new technologies more than usual.</a:t>
            </a:r>
          </a:p>
          <a:p>
            <a:pPr marL="228600" lvl="0" indent="0" algn="just"/>
            <a:r>
              <a:rPr lang="en-US" sz="2600" dirty="0"/>
              <a:t>The digital wellbeing of employees is important, and by balancing their work life, the employees can live a stress-free life. </a:t>
            </a:r>
          </a:p>
          <a:p>
            <a:pPr marL="228600" lvl="0" indent="0" algn="just"/>
            <a:r>
              <a:rPr lang="en-US" sz="2600" dirty="0"/>
              <a:t>The first step to overcome “Technostress” is to understand, analyze and evaluate the problems that the employees are facing in the companies.</a:t>
            </a:r>
          </a:p>
          <a:p>
            <a:pPr marL="228600" indent="0" algn="just"/>
            <a:r>
              <a:rPr lang="en-US" sz="2600" dirty="0"/>
              <a:t>Due to the more individualized work situations, a successful interaction of company and individual preventive action is becoming more and more important. While many employees privately use smart watches and apps for health, fitness and lifestyle, there has been a lack of web-based offers that are linked to occupational safety and health management. </a:t>
            </a:r>
            <a:r>
              <a:rPr lang="en-US" sz="2600" dirty="0">
                <a:solidFill>
                  <a:srgbClr val="B5EBFD"/>
                </a:solidFill>
              </a:rPr>
              <a:t>The Balance Guard project builds on this.</a:t>
            </a:r>
            <a:r>
              <a:rPr lang="fr-FR" sz="2600" dirty="0">
                <a:solidFill>
                  <a:srgbClr val="B5EBFD"/>
                </a:solidFill>
              </a:rPr>
              <a:t> </a:t>
            </a:r>
            <a:endParaRPr lang="fr-FR" dirty="0">
              <a:solidFill>
                <a:srgbClr val="B5EBFD"/>
              </a:solidFill>
            </a:endParaRPr>
          </a:p>
          <a:p>
            <a:pPr marL="228600" lvl="0" indent="0" algn="just"/>
            <a:endParaRPr lang="en-US" dirty="0">
              <a:solidFill>
                <a:schemeClr val="bg1"/>
              </a:solidFill>
            </a:endParaRPr>
          </a:p>
        </p:txBody>
      </p:sp>
      <p:sp>
        <p:nvSpPr>
          <p:cNvPr id="275" name="Google Shape;275;p11"/>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dirty="0"/>
              <a:t>Introduction to the Balance Guard Project </a:t>
            </a: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6E03D-D83B-4F2A-ABE8-505985A34BE3}"/>
              </a:ext>
            </a:extLst>
          </p:cNvPr>
          <p:cNvSpPr>
            <a:spLocks noGrp="1"/>
          </p:cNvSpPr>
          <p:nvPr>
            <p:ph type="body" idx="1"/>
          </p:nvPr>
        </p:nvSpPr>
        <p:spPr>
          <a:xfrm>
            <a:off x="429914" y="1717877"/>
            <a:ext cx="10808102" cy="3867704"/>
          </a:xfrm>
        </p:spPr>
        <p:txBody>
          <a:bodyPr>
            <a:normAutofit lnSpcReduction="10000"/>
          </a:bodyPr>
          <a:lstStyle/>
          <a:p>
            <a:pPr marL="228600" indent="0" algn="just"/>
            <a:r>
              <a:rPr lang="en-US" dirty="0"/>
              <a:t>Goal</a:t>
            </a:r>
            <a:r>
              <a:rPr lang="en-IN" dirty="0"/>
              <a:t>:</a:t>
            </a:r>
          </a:p>
          <a:p>
            <a:pPr marL="228600" indent="0" algn="just"/>
            <a:r>
              <a:rPr lang="en-US" dirty="0"/>
              <a:t>T</a:t>
            </a:r>
            <a:r>
              <a:rPr lang="en-IN" dirty="0"/>
              <a:t>he main aim of this project is to understand the problems of the employees and find a solution to the cause.</a:t>
            </a:r>
          </a:p>
          <a:p>
            <a:pPr marL="228600" indent="0" algn="just"/>
            <a:r>
              <a:rPr lang="en-US" dirty="0"/>
              <a:t>T</a:t>
            </a:r>
            <a:r>
              <a:rPr lang="en-IN" dirty="0"/>
              <a:t>o meet the goal, a web-based assistance system was developed and tested for holistic stress monitoring and healthy work.</a:t>
            </a:r>
          </a:p>
          <a:p>
            <a:pPr marL="228600" indent="0" algn="just"/>
            <a:r>
              <a:rPr lang="en-US" dirty="0"/>
              <a:t>W</a:t>
            </a:r>
            <a:r>
              <a:rPr lang="en-IN" dirty="0"/>
              <a:t>ith the help of this assistance system, employees were able to continuously  record their work loads and demands. </a:t>
            </a:r>
            <a:r>
              <a:rPr lang="en-US" dirty="0"/>
              <a:t>It visualizes processes and connections of health-relevant characteristics of the work situation and gives the users individual recommendations for the healthy organization of their work as well as for their recovery and the expansion of their resources. </a:t>
            </a:r>
          </a:p>
          <a:p>
            <a:pPr marL="228600" indent="0" algn="r"/>
            <a:r>
              <a:rPr lang="fr-FR" sz="1600" dirty="0">
                <a:solidFill>
                  <a:schemeClr val="bg1"/>
                </a:solidFill>
                <a:hlinkClick r:id="rId2">
                  <a:extLst>
                    <a:ext uri="{A12FA001-AC4F-418D-AE19-62706E023703}">
                      <ahyp:hlinkClr xmlns:ahyp="http://schemas.microsoft.com/office/drawing/2018/hyperlinkcolor" val="tx"/>
                    </a:ext>
                  </a:extLst>
                </a:hlinkClick>
              </a:rPr>
              <a:t>SOURCE</a:t>
            </a:r>
            <a:endParaRPr lang="en-IN" sz="900" dirty="0">
              <a:solidFill>
                <a:schemeClr val="bg1"/>
              </a:solidFill>
            </a:endParaRPr>
          </a:p>
        </p:txBody>
      </p:sp>
      <p:sp>
        <p:nvSpPr>
          <p:cNvPr id="3" name="Text Placeholder 2">
            <a:extLst>
              <a:ext uri="{FF2B5EF4-FFF2-40B4-BE49-F238E27FC236}">
                <a16:creationId xmlns:a16="http://schemas.microsoft.com/office/drawing/2014/main" id="{84309273-A9C2-45A6-A8E2-AC8C881F4163}"/>
              </a:ext>
            </a:extLst>
          </p:cNvPr>
          <p:cNvSpPr>
            <a:spLocks noGrp="1"/>
          </p:cNvSpPr>
          <p:nvPr>
            <p:ph type="body" idx="2"/>
          </p:nvPr>
        </p:nvSpPr>
        <p:spPr/>
        <p:txBody>
          <a:bodyPr>
            <a:noAutofit/>
          </a:bodyPr>
          <a:lstStyle/>
          <a:p>
            <a:pPr indent="-457200"/>
            <a:r>
              <a:rPr lang="en-US" sz="3200" dirty="0"/>
              <a:t>Goals of the Balance Guard Project</a:t>
            </a:r>
            <a:endParaRPr lang="en-IN" sz="3200" dirty="0"/>
          </a:p>
        </p:txBody>
      </p:sp>
    </p:spTree>
    <p:extLst>
      <p:ext uri="{BB962C8B-B14F-4D97-AF65-F5344CB8AC3E}">
        <p14:creationId xmlns:p14="http://schemas.microsoft.com/office/powerpoint/2010/main" val="109277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10C15-1A48-4DF5-ACEC-A05A00E383DD}"/>
              </a:ext>
            </a:extLst>
          </p:cNvPr>
          <p:cNvSpPr>
            <a:spLocks noGrp="1"/>
          </p:cNvSpPr>
          <p:nvPr>
            <p:ph type="body" idx="1"/>
          </p:nvPr>
        </p:nvSpPr>
        <p:spPr>
          <a:xfrm>
            <a:off x="538771" y="1757011"/>
            <a:ext cx="10808102" cy="3867704"/>
          </a:xfrm>
        </p:spPr>
        <p:txBody>
          <a:bodyPr>
            <a:normAutofit/>
          </a:bodyPr>
          <a:lstStyle/>
          <a:p>
            <a:pPr algn="just"/>
            <a:r>
              <a:rPr lang="en-US" dirty="0"/>
              <a:t>Result:</a:t>
            </a:r>
          </a:p>
          <a:p>
            <a:pPr marL="228600" indent="0" algn="just"/>
            <a:r>
              <a:rPr lang="en-US" dirty="0"/>
              <a:t>The assistance system developed together with the interdisciplinary network partners is embedded in an intervention setting right from the start: guidelines, advice and qualification offers regulate and accompany the operational use, initiate collective learning processes and support organizational and personnel development in the companies using it. Through the use of new technologies, Balance Guard succeeds in linking individual and company prevention strategies - and thereby strengthening occupational safety and health management. The digital wellbeing of the employees were taken care which in return resulted in better productivity.</a:t>
            </a:r>
            <a:r>
              <a:rPr lang="fr-FR" dirty="0"/>
              <a:t> </a:t>
            </a:r>
          </a:p>
          <a:p>
            <a:pPr marL="228600" indent="0" algn="r"/>
            <a:endParaRPr lang="fr-FR" sz="800" dirty="0"/>
          </a:p>
          <a:p>
            <a:pPr marL="228600" indent="0" algn="r"/>
            <a:endParaRPr lang="en-US" sz="800" dirty="0"/>
          </a:p>
        </p:txBody>
      </p:sp>
      <p:sp>
        <p:nvSpPr>
          <p:cNvPr id="3" name="Text Placeholder 2">
            <a:extLst>
              <a:ext uri="{FF2B5EF4-FFF2-40B4-BE49-F238E27FC236}">
                <a16:creationId xmlns:a16="http://schemas.microsoft.com/office/drawing/2014/main" id="{48451055-BA7C-4E61-AD5C-D5358939A4C0}"/>
              </a:ext>
            </a:extLst>
          </p:cNvPr>
          <p:cNvSpPr>
            <a:spLocks noGrp="1"/>
          </p:cNvSpPr>
          <p:nvPr>
            <p:ph type="body" idx="2"/>
          </p:nvPr>
        </p:nvSpPr>
        <p:spPr/>
        <p:txBody>
          <a:bodyPr>
            <a:normAutofit fontScale="92500" lnSpcReduction="20000"/>
          </a:bodyPr>
          <a:lstStyle/>
          <a:p>
            <a:pPr indent="-457200"/>
            <a:r>
              <a:rPr lang="en-US" sz="3500" dirty="0"/>
              <a:t>Results of the</a:t>
            </a:r>
            <a:r>
              <a:rPr lang="en-US" dirty="0"/>
              <a:t> </a:t>
            </a:r>
            <a:r>
              <a:rPr lang="en-US" sz="3500" dirty="0"/>
              <a:t>Balance Guard Project</a:t>
            </a:r>
            <a:endParaRPr lang="en-IN" sz="3500" dirty="0"/>
          </a:p>
        </p:txBody>
      </p:sp>
      <p:sp>
        <p:nvSpPr>
          <p:cNvPr id="5" name="TextBox 4">
            <a:extLst>
              <a:ext uri="{FF2B5EF4-FFF2-40B4-BE49-F238E27FC236}">
                <a16:creationId xmlns:a16="http://schemas.microsoft.com/office/drawing/2014/main" id="{121A1211-ED12-4BCA-BE0C-4FC56FAA2C7E}"/>
              </a:ext>
            </a:extLst>
          </p:cNvPr>
          <p:cNvSpPr txBox="1"/>
          <p:nvPr/>
        </p:nvSpPr>
        <p:spPr>
          <a:xfrm>
            <a:off x="5145985" y="5351429"/>
            <a:ext cx="6097656" cy="369332"/>
          </a:xfrm>
          <a:prstGeom prst="rect">
            <a:avLst/>
          </a:prstGeom>
          <a:noFill/>
        </p:spPr>
        <p:txBody>
          <a:bodyPr wrap="square">
            <a:spAutoFit/>
          </a:bodyPr>
          <a:lstStyle/>
          <a:p>
            <a:pPr marL="228600" indent="0" algn="r"/>
            <a:r>
              <a:rPr lang="fr-FR" sz="1800" dirty="0">
                <a:solidFill>
                  <a:schemeClr val="bg1"/>
                </a:solidFill>
                <a:hlinkClick r:id="rId2">
                  <a:extLst>
                    <a:ext uri="{A12FA001-AC4F-418D-AE19-62706E023703}">
                      <ahyp:hlinkClr xmlns:ahyp="http://schemas.microsoft.com/office/drawing/2018/hyperlinkcolor" val="tx"/>
                    </a:ext>
                  </a:extLst>
                </a:hlinkClick>
              </a:rPr>
              <a:t>SOURCE</a:t>
            </a:r>
            <a:endParaRPr lang="en-IN" sz="1000" dirty="0">
              <a:solidFill>
                <a:schemeClr val="bg1"/>
              </a:solidFill>
            </a:endParaRPr>
          </a:p>
        </p:txBody>
      </p:sp>
    </p:spTree>
    <p:extLst>
      <p:ext uri="{BB962C8B-B14F-4D97-AF65-F5344CB8AC3E}">
        <p14:creationId xmlns:p14="http://schemas.microsoft.com/office/powerpoint/2010/main" val="147689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A4B919-F643-42B3-A7B0-1C030C3A87FD}"/>
              </a:ext>
            </a:extLst>
          </p:cNvPr>
          <p:cNvSpPr>
            <a:spLocks noGrp="1"/>
          </p:cNvSpPr>
          <p:nvPr>
            <p:ph type="body" idx="1"/>
          </p:nvPr>
        </p:nvSpPr>
        <p:spPr/>
        <p:txBody>
          <a:bodyPr>
            <a:normAutofit lnSpcReduction="10000"/>
          </a:bodyPr>
          <a:lstStyle/>
          <a:p>
            <a:pPr marL="228600" indent="0" algn="just"/>
            <a:r>
              <a:rPr lang="en-US" dirty="0"/>
              <a:t>As Digital Crossroads focuses on upkeeping the health of the employees, the Balance guard project has given us an understanding about the importance of the digital wellbeing of the employees and the key areas that should be focused on to maintain a healthy environment for the employees.</a:t>
            </a:r>
          </a:p>
          <a:p>
            <a:pPr marL="228600" indent="0" algn="just"/>
            <a:r>
              <a:rPr lang="en-US" dirty="0"/>
              <a:t>This project has given us it’s inputs on the results of the productivity if the employees mental health is taken care by the companies.</a:t>
            </a:r>
          </a:p>
          <a:p>
            <a:pPr marL="228600" indent="0" algn="just"/>
            <a:endParaRPr lang="en-US" dirty="0"/>
          </a:p>
          <a:p>
            <a:pPr marL="228600" indent="0" algn="just"/>
            <a:endParaRPr lang="en-US" dirty="0"/>
          </a:p>
          <a:p>
            <a:pPr marL="228600" indent="0" algn="just"/>
            <a:endParaRPr lang="en-US" dirty="0"/>
          </a:p>
          <a:p>
            <a:pPr marL="228600" indent="0" algn="r"/>
            <a:endParaRPr lang="fr-FR" sz="800" dirty="0"/>
          </a:p>
          <a:p>
            <a:pPr marL="228600" indent="0" algn="r"/>
            <a:r>
              <a:rPr lang="fr-FR" sz="800" dirty="0"/>
              <a:t>SOURCE: https://gesundearbeit-mega.de/projekt/balanceguard</a:t>
            </a:r>
            <a:endParaRPr lang="en-US" sz="800" dirty="0"/>
          </a:p>
        </p:txBody>
      </p:sp>
      <p:sp>
        <p:nvSpPr>
          <p:cNvPr id="3" name="Text Placeholder 2">
            <a:extLst>
              <a:ext uri="{FF2B5EF4-FFF2-40B4-BE49-F238E27FC236}">
                <a16:creationId xmlns:a16="http://schemas.microsoft.com/office/drawing/2014/main" id="{208882EE-10F3-4F85-96C5-9F422757FB19}"/>
              </a:ext>
            </a:extLst>
          </p:cNvPr>
          <p:cNvSpPr>
            <a:spLocks noGrp="1"/>
          </p:cNvSpPr>
          <p:nvPr>
            <p:ph type="body" idx="2"/>
          </p:nvPr>
        </p:nvSpPr>
        <p:spPr/>
        <p:txBody>
          <a:bodyPr>
            <a:noAutofit/>
          </a:bodyPr>
          <a:lstStyle/>
          <a:p>
            <a:pPr indent="-457200"/>
            <a:r>
              <a:rPr lang="en-US" sz="3200" dirty="0"/>
              <a:t>The Balance Guard Project</a:t>
            </a:r>
            <a:endParaRPr lang="en-IN" sz="3200" dirty="0"/>
          </a:p>
        </p:txBody>
      </p:sp>
    </p:spTree>
    <p:extLst>
      <p:ext uri="{BB962C8B-B14F-4D97-AF65-F5344CB8AC3E}">
        <p14:creationId xmlns:p14="http://schemas.microsoft.com/office/powerpoint/2010/main" val="336609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6934C27-11A6-6A8D-83A2-3BD4559CC09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3588" r="32795"/>
          <a:stretch/>
        </p:blipFill>
        <p:spPr>
          <a:xfrm>
            <a:off x="6852062" y="228600"/>
            <a:ext cx="5105121" cy="6362700"/>
          </a:xfrm>
        </p:spPr>
      </p:pic>
      <p:sp>
        <p:nvSpPr>
          <p:cNvPr id="2" name="Text Placeholder 1">
            <a:extLst>
              <a:ext uri="{FF2B5EF4-FFF2-40B4-BE49-F238E27FC236}">
                <a16:creationId xmlns:a16="http://schemas.microsoft.com/office/drawing/2014/main" id="{3E519D95-A565-7B8D-7AA5-CF91A4465DB2}"/>
              </a:ext>
            </a:extLst>
          </p:cNvPr>
          <p:cNvSpPr>
            <a:spLocks noGrp="1"/>
          </p:cNvSpPr>
          <p:nvPr>
            <p:ph type="body" sz="quarter" idx="18"/>
          </p:nvPr>
        </p:nvSpPr>
        <p:spPr/>
        <p:txBody>
          <a:bodyPr/>
          <a:lstStyle/>
          <a:p>
            <a:pPr marL="0"/>
            <a:r>
              <a:rPr lang="en-IE" dirty="0"/>
              <a:t>Technostress in the workplace can lead to many things. Here are some symptoms that can occur when an employee experiences prolonged exposure to technostress:</a:t>
            </a:r>
          </a:p>
          <a:p>
            <a:pPr marL="0"/>
            <a:endParaRPr lang="en-IE" dirty="0"/>
          </a:p>
          <a:p>
            <a:pPr marL="114300" indent="-342900">
              <a:buFont typeface="Arial" panose="020B0604020202020204" pitchFamily="34" charset="0"/>
              <a:buChar char="•"/>
            </a:pPr>
            <a:r>
              <a:rPr lang="en-IE" dirty="0"/>
              <a:t>Lower productivity</a:t>
            </a:r>
          </a:p>
          <a:p>
            <a:pPr marL="114300" indent="-342900">
              <a:buFont typeface="Arial" panose="020B0604020202020204" pitchFamily="34" charset="0"/>
              <a:buChar char="•"/>
            </a:pPr>
            <a:r>
              <a:rPr lang="en-IE" dirty="0"/>
              <a:t>Lower job satisfaction</a:t>
            </a:r>
          </a:p>
          <a:p>
            <a:pPr marL="114300" indent="-342900">
              <a:buFont typeface="Arial" panose="020B0604020202020204" pitchFamily="34" charset="0"/>
              <a:buChar char="•"/>
            </a:pPr>
            <a:r>
              <a:rPr lang="en-IE" dirty="0"/>
              <a:t>Decreased commitment to the organisation</a:t>
            </a:r>
          </a:p>
          <a:p>
            <a:pPr marL="0"/>
            <a:endParaRPr lang="en-IE" dirty="0"/>
          </a:p>
          <a:p>
            <a:endParaRPr lang="en-IE" dirty="0"/>
          </a:p>
        </p:txBody>
      </p:sp>
      <p:sp>
        <p:nvSpPr>
          <p:cNvPr id="3" name="Text Placeholder 2">
            <a:extLst>
              <a:ext uri="{FF2B5EF4-FFF2-40B4-BE49-F238E27FC236}">
                <a16:creationId xmlns:a16="http://schemas.microsoft.com/office/drawing/2014/main" id="{5B3934E9-98CE-3346-9CB5-959DDD390433}"/>
              </a:ext>
            </a:extLst>
          </p:cNvPr>
          <p:cNvSpPr>
            <a:spLocks noGrp="1"/>
          </p:cNvSpPr>
          <p:nvPr>
            <p:ph type="body" sz="quarter" idx="16"/>
          </p:nvPr>
        </p:nvSpPr>
        <p:spPr>
          <a:xfrm>
            <a:off x="1414277" y="472203"/>
            <a:ext cx="4931330" cy="582221"/>
          </a:xfrm>
        </p:spPr>
        <p:txBody>
          <a:bodyPr>
            <a:noAutofit/>
          </a:bodyPr>
          <a:lstStyle/>
          <a:p>
            <a:r>
              <a:rPr lang="en-IE" sz="3200" dirty="0"/>
              <a:t>What Can Technostress in the Workplace lead to?</a:t>
            </a:r>
          </a:p>
        </p:txBody>
      </p:sp>
    </p:spTree>
    <p:extLst>
      <p:ext uri="{BB962C8B-B14F-4D97-AF65-F5344CB8AC3E}">
        <p14:creationId xmlns:p14="http://schemas.microsoft.com/office/powerpoint/2010/main" val="154704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FDA9707-0194-3744-5A9F-709A80F2CC1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7" name="Text Placeholder 6">
            <a:extLst>
              <a:ext uri="{FF2B5EF4-FFF2-40B4-BE49-F238E27FC236}">
                <a16:creationId xmlns:a16="http://schemas.microsoft.com/office/drawing/2014/main" id="{E6B513C1-3DBD-E799-3051-1BA8F929A8F4}"/>
              </a:ext>
            </a:extLst>
          </p:cNvPr>
          <p:cNvSpPr>
            <a:spLocks noGrp="1"/>
          </p:cNvSpPr>
          <p:nvPr>
            <p:ph type="body" sz="quarter" idx="18"/>
          </p:nvPr>
        </p:nvSpPr>
        <p:spPr/>
        <p:txBody>
          <a:bodyPr>
            <a:normAutofit fontScale="92500" lnSpcReduction="10000"/>
          </a:bodyPr>
          <a:lstStyle/>
          <a:p>
            <a:r>
              <a:rPr lang="en-IE" dirty="0"/>
              <a:t>Some of the symptoms that can be associated with compulsive usage of digital devices can include:</a:t>
            </a:r>
          </a:p>
          <a:p>
            <a:endParaRPr lang="en-IE" dirty="0"/>
          </a:p>
          <a:p>
            <a:pPr marL="114300" indent="-342900">
              <a:buFont typeface="Arial" panose="020B0604020202020204" pitchFamily="34" charset="0"/>
              <a:buChar char="•"/>
            </a:pPr>
            <a:r>
              <a:rPr lang="en-IE" dirty="0"/>
              <a:t>Sleep disturbances</a:t>
            </a:r>
          </a:p>
          <a:p>
            <a:pPr marL="114300" indent="-342900">
              <a:buFont typeface="Arial" panose="020B0604020202020204" pitchFamily="34" charset="0"/>
              <a:buChar char="•"/>
            </a:pPr>
            <a:r>
              <a:rPr lang="en-IE" dirty="0"/>
              <a:t>Depression</a:t>
            </a:r>
          </a:p>
          <a:p>
            <a:pPr marL="114300" indent="-342900">
              <a:buFont typeface="Arial" panose="020B0604020202020204" pitchFamily="34" charset="0"/>
              <a:buChar char="•"/>
            </a:pPr>
            <a:r>
              <a:rPr lang="en-IE" dirty="0"/>
              <a:t>Relationship stress</a:t>
            </a:r>
          </a:p>
          <a:p>
            <a:pPr marL="114300" indent="-342900">
              <a:buFont typeface="Arial" panose="020B0604020202020204" pitchFamily="34" charset="0"/>
              <a:buChar char="•"/>
            </a:pPr>
            <a:r>
              <a:rPr lang="en-IE" dirty="0"/>
              <a:t>Increased cortisol levels</a:t>
            </a:r>
          </a:p>
          <a:p>
            <a:pPr marL="114300" indent="-342900">
              <a:buFont typeface="Arial" panose="020B0604020202020204" pitchFamily="34" charset="0"/>
              <a:buChar char="•"/>
            </a:pPr>
            <a:r>
              <a:rPr lang="en-IE" dirty="0"/>
              <a:t>External locus of control</a:t>
            </a:r>
          </a:p>
          <a:p>
            <a:pPr marL="114300" indent="-342900">
              <a:buFont typeface="Arial" panose="020B0604020202020204" pitchFamily="34" charset="0"/>
              <a:buChar char="•"/>
            </a:pPr>
            <a:r>
              <a:rPr lang="en-IE" dirty="0"/>
              <a:t>Materialism</a:t>
            </a:r>
          </a:p>
          <a:p>
            <a:pPr marL="114300" indent="-342900">
              <a:buFont typeface="Arial" panose="020B0604020202020204" pitchFamily="34" charset="0"/>
              <a:buChar char="•"/>
            </a:pPr>
            <a:r>
              <a:rPr lang="en-IE" dirty="0"/>
              <a:t>Social interaction anxiety</a:t>
            </a:r>
          </a:p>
          <a:p>
            <a:pPr marL="114300" indent="-342900">
              <a:buFont typeface="Arial" panose="020B0604020202020204" pitchFamily="34" charset="0"/>
              <a:buChar char="•"/>
            </a:pPr>
            <a:r>
              <a:rPr lang="en-IE" dirty="0"/>
              <a:t>A need for touch</a:t>
            </a:r>
          </a:p>
        </p:txBody>
      </p:sp>
      <p:sp>
        <p:nvSpPr>
          <p:cNvPr id="6" name="Text Placeholder 5">
            <a:extLst>
              <a:ext uri="{FF2B5EF4-FFF2-40B4-BE49-F238E27FC236}">
                <a16:creationId xmlns:a16="http://schemas.microsoft.com/office/drawing/2014/main" id="{E7CC3786-69A3-B84A-44EA-ADF7299BAB74}"/>
              </a:ext>
            </a:extLst>
          </p:cNvPr>
          <p:cNvSpPr>
            <a:spLocks noGrp="1"/>
          </p:cNvSpPr>
          <p:nvPr>
            <p:ph type="body" sz="quarter" idx="16"/>
          </p:nvPr>
        </p:nvSpPr>
        <p:spPr>
          <a:xfrm>
            <a:off x="1379574" y="493976"/>
            <a:ext cx="5105121" cy="687390"/>
          </a:xfrm>
        </p:spPr>
        <p:txBody>
          <a:bodyPr>
            <a:noAutofit/>
          </a:bodyPr>
          <a:lstStyle/>
          <a:p>
            <a:r>
              <a:rPr lang="en-IE" sz="3200" dirty="0"/>
              <a:t>Symptoms of Compulsive Usage</a:t>
            </a:r>
          </a:p>
        </p:txBody>
      </p:sp>
    </p:spTree>
    <p:extLst>
      <p:ext uri="{BB962C8B-B14F-4D97-AF65-F5344CB8AC3E}">
        <p14:creationId xmlns:p14="http://schemas.microsoft.com/office/powerpoint/2010/main" val="371980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400050" y="1428750"/>
            <a:ext cx="11430000" cy="4195965"/>
          </a:xfrm>
        </p:spPr>
        <p:txBody>
          <a:bodyPr>
            <a:normAutofit fontScale="92500" lnSpcReduction="20000"/>
          </a:bodyPr>
          <a:lstStyle/>
          <a:p>
            <a:pPr marL="0"/>
            <a:r>
              <a:rPr lang="en-US" sz="2600" dirty="0"/>
              <a:t>There are several questions you can ask yourself when trying to work out how digitally overloaded your workplace might be. Ask yourself:</a:t>
            </a:r>
          </a:p>
          <a:p>
            <a:pPr marL="0"/>
            <a:endParaRPr lang="en-US" sz="2600" dirty="0"/>
          </a:p>
          <a:p>
            <a:pPr indent="-457200">
              <a:buFont typeface="Arial" panose="020B0604020202020204" pitchFamily="34" charset="0"/>
              <a:buChar char="•"/>
            </a:pPr>
            <a:r>
              <a:rPr lang="en-US" sz="2600" dirty="0"/>
              <a:t>Do you feel like you are able to speak honestly about issues that affect you in the workplace?</a:t>
            </a:r>
          </a:p>
          <a:p>
            <a:pPr indent="-457200">
              <a:buFont typeface="Arial" panose="020B0604020202020204" pitchFamily="34" charset="0"/>
              <a:buChar char="•"/>
            </a:pPr>
            <a:r>
              <a:rPr lang="en-US" sz="2600" dirty="0"/>
              <a:t>How satisfied are you with the amount of control and involvement you have over the work you do?</a:t>
            </a:r>
          </a:p>
          <a:p>
            <a:pPr indent="-457200">
              <a:buFont typeface="Arial" panose="020B0604020202020204" pitchFamily="34" charset="0"/>
              <a:buChar char="•"/>
            </a:pPr>
            <a:r>
              <a:rPr lang="en-US" sz="2600" dirty="0"/>
              <a:t>Is the number of meetings you are expected to attend getting in the way of my ability to do my work?</a:t>
            </a:r>
          </a:p>
          <a:p>
            <a:pPr indent="-457200">
              <a:buFont typeface="Arial" panose="020B0604020202020204" pitchFamily="34" charset="0"/>
              <a:buChar char="•"/>
            </a:pPr>
            <a:r>
              <a:rPr lang="en-US" sz="2600" dirty="0"/>
              <a:t>Do you feel burnout because of your work?</a:t>
            </a:r>
          </a:p>
          <a:p>
            <a:pPr indent="-457200">
              <a:buFont typeface="Arial" panose="020B0604020202020204" pitchFamily="34" charset="0"/>
              <a:buChar char="•"/>
            </a:pPr>
            <a:r>
              <a:rPr lang="en-US" sz="2600" dirty="0"/>
              <a:t>Does your work frustrate you?</a:t>
            </a:r>
          </a:p>
          <a:p>
            <a:pPr indent="-457200">
              <a:buFont typeface="Arial" panose="020B0604020202020204" pitchFamily="34" charset="0"/>
              <a:buChar char="•"/>
            </a:pPr>
            <a:r>
              <a:rPr lang="en-US" sz="2600" dirty="0"/>
              <a:t>Do you feel that every working hour is tiring for you?</a:t>
            </a:r>
          </a:p>
          <a:p>
            <a:pPr marL="0"/>
            <a:endParaRPr lang="en-US" sz="1800"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p:txBody>
          <a:bodyPr>
            <a:normAutofit fontScale="77500" lnSpcReduction="20000"/>
          </a:bodyPr>
          <a:lstStyle/>
          <a:p>
            <a:r>
              <a:rPr lang="en-US" sz="4600" dirty="0"/>
              <a:t>Wondering How You Might Score On Digital Overload?</a:t>
            </a:r>
            <a:endParaRPr lang="en-IN" sz="4600" dirty="0"/>
          </a:p>
          <a:p>
            <a:endParaRPr lang="en-US" b="1" dirty="0"/>
          </a:p>
          <a:p>
            <a:endParaRPr lang="en-IE" dirty="0"/>
          </a:p>
        </p:txBody>
      </p:sp>
    </p:spTree>
    <p:extLst>
      <p:ext uri="{BB962C8B-B14F-4D97-AF65-F5344CB8AC3E}">
        <p14:creationId xmlns:p14="http://schemas.microsoft.com/office/powerpoint/2010/main" val="403283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9153A1-0D97-44B3-AD9B-764AA7FFCDC8}"/>
              </a:ext>
            </a:extLst>
          </p:cNvPr>
          <p:cNvSpPr>
            <a:spLocks noGrp="1"/>
          </p:cNvSpPr>
          <p:nvPr>
            <p:ph type="body" sz="quarter" idx="18"/>
          </p:nvPr>
        </p:nvSpPr>
        <p:spPr/>
        <p:txBody>
          <a:bodyPr/>
          <a:lstStyle/>
          <a:p>
            <a:pPr marL="0"/>
            <a:r>
              <a:rPr lang="en-IE" dirty="0"/>
              <a:t>If you answered “yes” on several of the questions in the previous slide, you might be at risk of suffering from digital overload or technostress! Try taking this quick survey to help analyse your stress levels:</a:t>
            </a:r>
          </a:p>
          <a:p>
            <a:pPr marL="0"/>
            <a:endParaRPr lang="en-IE" dirty="0"/>
          </a:p>
          <a:p>
            <a:pPr marL="0"/>
            <a:r>
              <a:rPr lang="en-IE" dirty="0">
                <a:hlinkClick r:id="rId2">
                  <a:extLst>
                    <a:ext uri="{A12FA001-AC4F-418D-AE19-62706E023703}">
                      <ahyp:hlinkClr xmlns:ahyp="http://schemas.microsoft.com/office/drawing/2018/hyperlinkcolor" val="tx"/>
                    </a:ext>
                  </a:extLst>
                </a:hlinkClick>
              </a:rPr>
              <a:t>https://www.mindtools.com/pages/article/newTCS_08.htm</a:t>
            </a:r>
            <a:endParaRPr lang="en-IE" dirty="0"/>
          </a:p>
          <a:p>
            <a:pPr marL="0"/>
            <a:endParaRPr lang="en-IE" dirty="0"/>
          </a:p>
        </p:txBody>
      </p:sp>
      <p:sp>
        <p:nvSpPr>
          <p:cNvPr id="7" name="Text Placeholder 6">
            <a:extLst>
              <a:ext uri="{FF2B5EF4-FFF2-40B4-BE49-F238E27FC236}">
                <a16:creationId xmlns:a16="http://schemas.microsoft.com/office/drawing/2014/main" id="{D54A98E4-0A46-4155-864B-E7DF13D87658}"/>
              </a:ext>
            </a:extLst>
          </p:cNvPr>
          <p:cNvSpPr>
            <a:spLocks noGrp="1"/>
          </p:cNvSpPr>
          <p:nvPr>
            <p:ph type="body" sz="quarter" idx="16"/>
          </p:nvPr>
        </p:nvSpPr>
        <p:spPr/>
        <p:txBody>
          <a:bodyPr>
            <a:normAutofit lnSpcReduction="10000"/>
          </a:bodyPr>
          <a:lstStyle/>
          <a:p>
            <a:r>
              <a:rPr lang="en-US" dirty="0"/>
              <a:t>Try a Digital Stress Test!</a:t>
            </a:r>
            <a:endParaRPr lang="en-IE" dirty="0"/>
          </a:p>
        </p:txBody>
      </p:sp>
    </p:spTree>
    <p:extLst>
      <p:ext uri="{BB962C8B-B14F-4D97-AF65-F5344CB8AC3E}">
        <p14:creationId xmlns:p14="http://schemas.microsoft.com/office/powerpoint/2010/main" val="1105442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305878"/>
            <a:ext cx="6965028" cy="1719470"/>
          </a:xfrm>
        </p:spPr>
        <p:txBody>
          <a:bodyPr>
            <a:normAutofit fontScale="85000" lnSpcReduction="20000"/>
          </a:bodyPr>
          <a:lstStyle/>
          <a:p>
            <a:r>
              <a:rPr lang="en-US" sz="5700" dirty="0"/>
              <a:t>Exploring and understanding our digital preferences and needs</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03</a:t>
            </a:r>
            <a:endParaRPr lang="en-IE" dirty="0"/>
          </a:p>
        </p:txBody>
      </p:sp>
    </p:spTree>
    <p:extLst>
      <p:ext uri="{BB962C8B-B14F-4D97-AF65-F5344CB8AC3E}">
        <p14:creationId xmlns:p14="http://schemas.microsoft.com/office/powerpoint/2010/main" val="294813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9D8246E-7326-40F1-B249-75A90A6289C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1039" y="1577340"/>
            <a:ext cx="5575521" cy="5189220"/>
          </a:xfrm>
        </p:spPr>
        <p:txBody>
          <a:bodyPr>
            <a:normAutofit/>
          </a:bodyPr>
          <a:lstStyle/>
          <a:p>
            <a:pPr marL="0"/>
            <a:r>
              <a:rPr lang="en-US" sz="2400" dirty="0"/>
              <a:t>Throughout this module we will identify how to avoid some of the negative effects of digital technologies, particularly relating to attention span and how we can easily ge</a:t>
            </a:r>
            <a:r>
              <a:rPr lang="en-US" dirty="0"/>
              <a:t>t distracted by using multiple forms of digital technology.</a:t>
            </a:r>
          </a:p>
          <a:p>
            <a:pPr marL="0"/>
            <a:r>
              <a:rPr lang="en-US" dirty="0"/>
              <a:t>The second part of this topic covers information that will help to reduce these negative effects, and advice on how to improve your focus, attention span and reduce a loss of focus.</a:t>
            </a: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fontScale="77500" lnSpcReduction="20000"/>
          </a:bodyPr>
          <a:lstStyle/>
          <a:p>
            <a:r>
              <a:rPr lang="en-US" dirty="0"/>
              <a:t>What To Expect In This Module?</a:t>
            </a:r>
            <a:endParaRPr lang="en-IE" dirty="0"/>
          </a:p>
        </p:txBody>
      </p:sp>
    </p:spTree>
    <p:extLst>
      <p:ext uri="{BB962C8B-B14F-4D97-AF65-F5344CB8AC3E}">
        <p14:creationId xmlns:p14="http://schemas.microsoft.com/office/powerpoint/2010/main" val="390654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742C6-3C64-2549-A79E-AFF35FCF1C37}"/>
              </a:ext>
            </a:extLst>
          </p:cNvPr>
          <p:cNvSpPr>
            <a:spLocks noGrp="1"/>
          </p:cNvSpPr>
          <p:nvPr>
            <p:ph type="body" sz="quarter" idx="16"/>
          </p:nvPr>
        </p:nvSpPr>
        <p:spPr>
          <a:xfrm>
            <a:off x="854766" y="2375455"/>
            <a:ext cx="6569764" cy="1669774"/>
          </a:xfrm>
        </p:spPr>
        <p:txBody>
          <a:bodyPr>
            <a:normAutofit/>
          </a:bodyPr>
          <a:lstStyle/>
          <a:p>
            <a:r>
              <a:rPr lang="en-US" dirty="0"/>
              <a:t>What is Digital Wellbeing and Technostress?</a:t>
            </a:r>
          </a:p>
          <a:p>
            <a:endParaRPr lang="en-US" dirty="0"/>
          </a:p>
        </p:txBody>
      </p:sp>
      <p:sp>
        <p:nvSpPr>
          <p:cNvPr id="3" name="Text Placeholder 2">
            <a:extLst>
              <a:ext uri="{FF2B5EF4-FFF2-40B4-BE49-F238E27FC236}">
                <a16:creationId xmlns:a16="http://schemas.microsoft.com/office/drawing/2014/main" id="{A5885B9B-C63A-A241-B446-DB4F0254D251}"/>
              </a:ext>
            </a:extLst>
          </p:cNvPr>
          <p:cNvSpPr>
            <a:spLocks noGrp="1"/>
          </p:cNvSpPr>
          <p:nvPr>
            <p:ph type="body" sz="quarter" idx="17"/>
          </p:nvPr>
        </p:nvSpPr>
        <p:spPr/>
        <p:txBody>
          <a:bodyPr>
            <a:normAutofit fontScale="85000" lnSpcReduction="20000"/>
          </a:bodyPr>
          <a:lstStyle/>
          <a:p>
            <a:r>
              <a:rPr lang="en-US" dirty="0"/>
              <a:t>01</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4831317"/>
          </a:xfrm>
        </p:spPr>
        <p:txBody>
          <a:bodyPr>
            <a:normAutofit lnSpcReduction="10000"/>
          </a:bodyPr>
          <a:lstStyle/>
          <a:p>
            <a:pPr marL="228600" indent="0"/>
            <a:r>
              <a:rPr lang="en-US" dirty="0"/>
              <a:t>While is it very easy to focus on the negatives of digital technologies, they are a crucial part of modern-day life. Most of us will use multiple digital technologies throughout our day-to-day tasks.</a:t>
            </a:r>
          </a:p>
          <a:p>
            <a:pPr marL="228600" indent="0"/>
            <a:r>
              <a:rPr lang="en-US" dirty="0"/>
              <a:t>It is important to equip ourselves with the correct understanding of the dangers of digital technology, but it is also important to have techniques and methods to ensure that we can continue using digital technologies in a safe way.</a:t>
            </a:r>
          </a:p>
          <a:p>
            <a:pPr marL="228600" indent="0"/>
            <a:r>
              <a:rPr lang="en-US" dirty="0"/>
              <a:t>Lets take a closer look at some of the negative effects of digital technology use and how to avoid them.</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Autofit/>
          </a:bodyPr>
          <a:lstStyle/>
          <a:p>
            <a:r>
              <a:rPr lang="en-US" sz="3200" dirty="0"/>
              <a:t>Equipping Ourselves Against The Negatives Of Technology.</a:t>
            </a:r>
            <a:endParaRPr lang="en-IE" sz="3200" dirty="0"/>
          </a:p>
        </p:txBody>
      </p:sp>
      <p:pic>
        <p:nvPicPr>
          <p:cNvPr id="4" name="Picture Placeholder 3">
            <a:extLst>
              <a:ext uri="{FF2B5EF4-FFF2-40B4-BE49-F238E27FC236}">
                <a16:creationId xmlns:a16="http://schemas.microsoft.com/office/drawing/2014/main" id="{9637D89D-F5EB-4161-8409-F43BB7C36E5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74096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9D8246E-7326-40F1-B249-75A90A6289C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1039" y="1577340"/>
            <a:ext cx="5575521" cy="5189220"/>
          </a:xfrm>
        </p:spPr>
        <p:txBody>
          <a:bodyPr>
            <a:normAutofit lnSpcReduction="10000"/>
          </a:bodyPr>
          <a:lstStyle/>
          <a:p>
            <a:pPr marL="0"/>
            <a:r>
              <a:rPr lang="en-US" sz="2400" dirty="0"/>
              <a:t>Digital Distraction is when you use a digital device (smartphone,</a:t>
            </a:r>
            <a:r>
              <a:rPr lang="en-US" dirty="0"/>
              <a:t> laptop, tablet) whilst you engage in another activity.</a:t>
            </a:r>
          </a:p>
          <a:p>
            <a:pPr marL="0"/>
            <a:endParaRPr lang="en-US" dirty="0"/>
          </a:p>
          <a:p>
            <a:pPr marL="0"/>
            <a:r>
              <a:rPr lang="en-US" dirty="0"/>
              <a:t>It occurs when digital devices are used for activities unrelated to class time or work time. This often includes text messaging, emailing, web-surfing, using social media, and playing games.</a:t>
            </a:r>
          </a:p>
          <a:p>
            <a:pPr marL="0"/>
            <a:endParaRPr lang="en-US" dirty="0"/>
          </a:p>
          <a:p>
            <a:pPr marL="0"/>
            <a:r>
              <a:rPr lang="en-US" dirty="0"/>
              <a:t>Due to the digitalization that the pandemic brought on, it is easy to slip into the habit of checking your phone while working or in a class.</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Digital Distraction</a:t>
            </a:r>
            <a:endParaRPr lang="en-IE" sz="3200" dirty="0"/>
          </a:p>
        </p:txBody>
      </p:sp>
    </p:spTree>
    <p:extLst>
      <p:ext uri="{BB962C8B-B14F-4D97-AF65-F5344CB8AC3E}">
        <p14:creationId xmlns:p14="http://schemas.microsoft.com/office/powerpoint/2010/main" val="1923753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257300" y="1859842"/>
            <a:ext cx="5594762" cy="4769557"/>
          </a:xfrm>
        </p:spPr>
        <p:txBody>
          <a:bodyPr>
            <a:normAutofit/>
          </a:bodyPr>
          <a:lstStyle/>
          <a:p>
            <a:pPr marL="0"/>
            <a:r>
              <a:rPr lang="en-US" sz="2400" dirty="0"/>
              <a:t>One of the best ways of managing digita</a:t>
            </a:r>
            <a:r>
              <a:rPr lang="en-US" dirty="0"/>
              <a:t>l distraction is to temporarily disconnect from technology, which leads to fewer digital distractions.</a:t>
            </a:r>
          </a:p>
          <a:p>
            <a:pPr marL="0"/>
            <a:r>
              <a:rPr lang="en-US" dirty="0"/>
              <a:t>While the ability to multitask is seen as a positive trait for many, it is also a major source of digitally-induced stress that can be controlled, once we have gotten into the habit of taking breaks.</a:t>
            </a:r>
          </a:p>
          <a:p>
            <a:r>
              <a:rPr lang="en-US" dirty="0"/>
              <a:t>Let’s take a look at some research conducted in the US to help manage digital distraction.</a:t>
            </a:r>
            <a:endParaRPr lang="en-US" sz="1200" dirty="0">
              <a:solidFill>
                <a:schemeClr val="bg1"/>
              </a:solidFill>
              <a:hlinkClick r:id="rId2">
                <a:extLst>
                  <a:ext uri="{A12FA001-AC4F-418D-AE19-62706E023703}">
                    <ahyp:hlinkClr xmlns:ahyp="http://schemas.microsoft.com/office/drawing/2018/hyperlinkcolor" val="tx"/>
                  </a:ext>
                </a:extLst>
              </a:hlinkClick>
            </a:endParaRPr>
          </a:p>
          <a:p>
            <a:pPr marL="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Managing Digital Distraction</a:t>
            </a:r>
            <a:endParaRPr lang="en-IE" sz="3200" dirty="0"/>
          </a:p>
        </p:txBody>
      </p:sp>
      <p:pic>
        <p:nvPicPr>
          <p:cNvPr id="4" name="Picture Placeholder 3">
            <a:extLst>
              <a:ext uri="{FF2B5EF4-FFF2-40B4-BE49-F238E27FC236}">
                <a16:creationId xmlns:a16="http://schemas.microsoft.com/office/drawing/2014/main" id="{BCE26218-CF0F-A0FB-C2F8-0A81ED7640F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538394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p:txBody>
          <a:bodyPr>
            <a:normAutofit lnSpcReduction="10000"/>
          </a:bodyPr>
          <a:lstStyle/>
          <a:p>
            <a:pPr marL="0"/>
            <a:r>
              <a:rPr lang="en-US" sz="2400" dirty="0"/>
              <a:t>Here are some surprising findings from research conducted to help workers with digital distraction:</a:t>
            </a:r>
          </a:p>
          <a:p>
            <a:pPr marL="114300" indent="-342900">
              <a:buFont typeface="Arial" panose="020B0604020202020204" pitchFamily="34" charset="0"/>
              <a:buChar char="•"/>
            </a:pPr>
            <a:r>
              <a:rPr lang="en-US" dirty="0">
                <a:solidFill>
                  <a:schemeClr val="bg1"/>
                </a:solidFill>
              </a:rPr>
              <a:t>20% of employees want their employer to help them control their digital distraction during work. </a:t>
            </a:r>
          </a:p>
          <a:p>
            <a:pPr marL="114300" indent="-342900">
              <a:buFont typeface="Arial" panose="020B0604020202020204" pitchFamily="34" charset="0"/>
              <a:buChar char="•"/>
            </a:pPr>
            <a:r>
              <a:rPr lang="en-US" dirty="0"/>
              <a:t>25%</a:t>
            </a:r>
            <a:r>
              <a:rPr lang="en-US" dirty="0">
                <a:solidFill>
                  <a:schemeClr val="bg1"/>
                </a:solidFill>
              </a:rPr>
              <a:t> of industrial workers want their employer to help them with this.</a:t>
            </a:r>
          </a:p>
          <a:p>
            <a:pPr marL="114300" indent="-342900">
              <a:buFont typeface="Arial" panose="020B0604020202020204" pitchFamily="34" charset="0"/>
              <a:buChar char="•"/>
            </a:pPr>
            <a:r>
              <a:rPr lang="en-US" sz="2400" dirty="0"/>
              <a:t>More than 50%</a:t>
            </a:r>
            <a:r>
              <a:rPr lang="en-US" dirty="0"/>
              <a:t> of employees who were working from home due to COVID say that they spend even more time than they used to during work hours socializing with family and friends via social media, text, email, and calls.</a:t>
            </a:r>
          </a:p>
          <a:p>
            <a:pPr marL="114300" indent="-342900">
              <a:buFont typeface="Arial" panose="020B0604020202020204" pitchFamily="34" charset="0"/>
              <a:buChar char="•"/>
            </a:pPr>
            <a:r>
              <a:rPr lang="en-US" sz="2400" dirty="0"/>
              <a:t>The average person at their workplace spends 2.6 hours each workday accessing digital content that is unrelated to their job​</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Managing Digital Distraction</a:t>
            </a:r>
            <a:endParaRPr lang="en-IE" sz="3200" dirty="0"/>
          </a:p>
        </p:txBody>
      </p:sp>
    </p:spTree>
    <p:extLst>
      <p:ext uri="{BB962C8B-B14F-4D97-AF65-F5344CB8AC3E}">
        <p14:creationId xmlns:p14="http://schemas.microsoft.com/office/powerpoint/2010/main" val="2415956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p:txBody>
          <a:bodyPr>
            <a:normAutofit/>
          </a:bodyPr>
          <a:lstStyle/>
          <a:p>
            <a:pPr marL="0"/>
            <a:r>
              <a:rPr lang="en-US" sz="2400" dirty="0"/>
              <a:t>Here are some surprising findings from research conducted to help workers with digital distraction:</a:t>
            </a:r>
          </a:p>
          <a:p>
            <a:pPr marL="114300" indent="-342900">
              <a:buFont typeface="Arial" panose="020B0604020202020204" pitchFamily="34" charset="0"/>
              <a:buChar char="•"/>
            </a:pPr>
            <a:r>
              <a:rPr lang="en-US" dirty="0">
                <a:solidFill>
                  <a:schemeClr val="bg1"/>
                </a:solidFill>
              </a:rPr>
              <a:t>26% say there have been accidents in their workplace caused by smartphone distraction​</a:t>
            </a:r>
          </a:p>
          <a:p>
            <a:pPr marL="114300" indent="-342900">
              <a:buFont typeface="Arial" panose="020B0604020202020204" pitchFamily="34" charset="0"/>
              <a:buChar char="•"/>
            </a:pPr>
            <a:r>
              <a:rPr lang="en-US" sz="2400" dirty="0"/>
              <a:t>58% said their employer has a policy restricting personal smartphone use during work hours </a:t>
            </a:r>
          </a:p>
          <a:p>
            <a:pPr marL="114300" indent="-342900">
              <a:buFont typeface="Arial" panose="020B0604020202020204" pitchFamily="34" charset="0"/>
              <a:buChar char="•"/>
            </a:pPr>
            <a:r>
              <a:rPr lang="en-US" sz="2400" dirty="0"/>
              <a:t>27% wish their employer would assist them in reducing their smartphone use during work hours</a:t>
            </a:r>
          </a:p>
          <a:p>
            <a:pPr marL="114300" indent="-342900">
              <a:buFont typeface="Arial" panose="020B0604020202020204" pitchFamily="34" charset="0"/>
              <a:buChar char="•"/>
            </a:pPr>
            <a:r>
              <a:rPr lang="en-US" sz="2400" dirty="0"/>
              <a:t>​​10% say there have accidents in their workplace caused by smartphone distraction </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p:txBody>
          <a:bodyPr>
            <a:normAutofit/>
          </a:bodyPr>
          <a:lstStyle/>
          <a:p>
            <a:r>
              <a:rPr lang="en-US" sz="3200" dirty="0"/>
              <a:t>Managing Digital Distraction</a:t>
            </a:r>
            <a:endParaRPr lang="en-IE" sz="3200" dirty="0"/>
          </a:p>
        </p:txBody>
      </p:sp>
    </p:spTree>
    <p:extLst>
      <p:ext uri="{BB962C8B-B14F-4D97-AF65-F5344CB8AC3E}">
        <p14:creationId xmlns:p14="http://schemas.microsoft.com/office/powerpoint/2010/main" val="220508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5116830"/>
          </a:xfrm>
        </p:spPr>
        <p:txBody>
          <a:bodyPr>
            <a:normAutofit/>
          </a:bodyPr>
          <a:lstStyle/>
          <a:p>
            <a:pPr marL="228600" indent="0" algn="just"/>
            <a:r>
              <a:rPr lang="en-US" sz="2400" b="1" dirty="0"/>
              <a:t>An Attention span</a:t>
            </a:r>
            <a:r>
              <a:rPr lang="en-US" sz="2400" dirty="0"/>
              <a:t> is the time a person can focus on a task before they feel </a:t>
            </a:r>
            <a:r>
              <a:rPr lang="en-US" dirty="0"/>
              <a:t>the</a:t>
            </a:r>
            <a:r>
              <a:rPr lang="en-US" sz="2400" dirty="0"/>
              <a:t> need for a break or get distracted.</a:t>
            </a:r>
          </a:p>
          <a:p>
            <a:pPr marL="228600" indent="0" algn="just"/>
            <a:r>
              <a:rPr lang="en-US" sz="2400" dirty="0"/>
              <a:t>This amount of time can vary on the person. </a:t>
            </a:r>
            <a:r>
              <a:rPr lang="en-US" dirty="0"/>
              <a:t>It is difficult to pin down an exact amount of time for each person’s attention span, as it can depend on the complexity of the task, and the natural cognitive abilities of each person.</a:t>
            </a:r>
          </a:p>
          <a:p>
            <a:pPr marL="228600" indent="0" algn="just"/>
            <a:r>
              <a:rPr lang="en-US" sz="2400" dirty="0"/>
              <a:t>Ensuring that your workers can do their daily work without getting distracted can improve productivity, and help to alleviate symptoms of burnout and stress.</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What is an Attention Span?</a:t>
            </a:r>
            <a:endParaRPr lang="en-IE" dirty="0"/>
          </a:p>
        </p:txBody>
      </p:sp>
      <p:pic>
        <p:nvPicPr>
          <p:cNvPr id="7" name="Picture Placeholder 6">
            <a:extLst>
              <a:ext uri="{FF2B5EF4-FFF2-40B4-BE49-F238E27FC236}">
                <a16:creationId xmlns:a16="http://schemas.microsoft.com/office/drawing/2014/main" id="{85731EA7-468C-4808-80B8-7060F0645F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3470459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4831317"/>
          </a:xfrm>
        </p:spPr>
        <p:txBody>
          <a:bodyPr>
            <a:normAutofit lnSpcReduction="10000"/>
          </a:bodyPr>
          <a:lstStyle/>
          <a:p>
            <a:pPr marL="228600" indent="0"/>
            <a:r>
              <a:rPr lang="en-US" dirty="0"/>
              <a:t>Digital technology impacts the attention span in several different ways.</a:t>
            </a:r>
          </a:p>
          <a:p>
            <a:pPr marL="228600" indent="0"/>
            <a:r>
              <a:rPr lang="en-US" dirty="0">
                <a:solidFill>
                  <a:srgbClr val="B5EBFD"/>
                </a:solidFill>
              </a:rPr>
              <a:t>Information recall- </a:t>
            </a:r>
            <a:r>
              <a:rPr lang="en-US" dirty="0"/>
              <a:t>using internet search engines can lead to poorer recall of information. Most researchers agree that in such situations it is not that memory becomes less effective, just that we use it differently.</a:t>
            </a:r>
          </a:p>
          <a:p>
            <a:pPr marL="228600" indent="0"/>
            <a:r>
              <a:rPr lang="en-US" dirty="0"/>
              <a:t>Potential other harmful effects of extensive screen time and technology use include </a:t>
            </a:r>
            <a:r>
              <a:rPr lang="en-US" dirty="0">
                <a:solidFill>
                  <a:srgbClr val="B5EBFD"/>
                </a:solidFill>
              </a:rPr>
              <a:t>heightened attention-deficit symptoms</a:t>
            </a:r>
            <a:r>
              <a:rPr lang="en-US" dirty="0"/>
              <a:t>, </a:t>
            </a:r>
            <a:r>
              <a:rPr lang="en-US" dirty="0">
                <a:solidFill>
                  <a:srgbClr val="B5EBFD"/>
                </a:solidFill>
              </a:rPr>
              <a:t>impaired emotional and social intelligence</a:t>
            </a:r>
            <a:r>
              <a:rPr lang="en-US" dirty="0"/>
              <a:t>, </a:t>
            </a:r>
            <a:r>
              <a:rPr lang="en-US" dirty="0">
                <a:solidFill>
                  <a:srgbClr val="B5EBFD"/>
                </a:solidFill>
              </a:rPr>
              <a:t>technology addiction</a:t>
            </a:r>
            <a:r>
              <a:rPr lang="en-US" dirty="0"/>
              <a:t>, </a:t>
            </a:r>
            <a:r>
              <a:rPr lang="en-US" dirty="0">
                <a:solidFill>
                  <a:srgbClr val="B5EBFD"/>
                </a:solidFill>
              </a:rPr>
              <a:t>social isolation</a:t>
            </a:r>
            <a:r>
              <a:rPr lang="en-US" dirty="0"/>
              <a:t>, </a:t>
            </a:r>
            <a:r>
              <a:rPr lang="en-US" dirty="0">
                <a:solidFill>
                  <a:srgbClr val="B5EBFD"/>
                </a:solidFill>
              </a:rPr>
              <a:t>impaired brain development</a:t>
            </a:r>
            <a:r>
              <a:rPr lang="en-US" dirty="0"/>
              <a:t>, and </a:t>
            </a:r>
            <a:r>
              <a:rPr lang="en-US" dirty="0">
                <a:solidFill>
                  <a:srgbClr val="B5EBFD"/>
                </a:solidFill>
              </a:rPr>
              <a:t>disrupted sleep</a:t>
            </a:r>
            <a:r>
              <a:rPr lang="en-US" dirty="0"/>
              <a:t>.</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lnSpcReduction="20000"/>
          </a:bodyPr>
          <a:lstStyle/>
          <a:p>
            <a:r>
              <a:rPr lang="en-US" dirty="0"/>
              <a:t>Digital Technology and Attention Span</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187056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5269230"/>
          </a:xfrm>
        </p:spPr>
        <p:txBody>
          <a:bodyPr>
            <a:normAutofit/>
          </a:bodyPr>
          <a:lstStyle/>
          <a:p>
            <a:pPr marL="228600" indent="0"/>
            <a:r>
              <a:rPr lang="en-US" sz="2400" dirty="0"/>
              <a:t>These are few suggestions on how to improve the attention span of your workers:</a:t>
            </a:r>
          </a:p>
          <a:p>
            <a:pPr marL="228600" indent="0"/>
            <a:r>
              <a:rPr lang="en-US" sz="2400" dirty="0">
                <a:solidFill>
                  <a:srgbClr val="09446A"/>
                </a:solidFill>
              </a:rPr>
              <a:t>Practice attentive listening</a:t>
            </a:r>
            <a:r>
              <a:rPr lang="en-US" sz="2400" dirty="0"/>
              <a:t>. One way we can stretch and hone our attention span is to practice active, attentive listening. This helps focus the mind’s ability to receive and absorb information.</a:t>
            </a:r>
          </a:p>
          <a:p>
            <a:pPr marL="228600" indent="0"/>
            <a:r>
              <a:rPr lang="en-US" sz="2400" dirty="0">
                <a:solidFill>
                  <a:srgbClr val="09446A"/>
                </a:solidFill>
              </a:rPr>
              <a:t>Devote more time to reading. </a:t>
            </a:r>
            <a:r>
              <a:rPr lang="en-US" sz="2400" dirty="0"/>
              <a:t>Another way to hone our mind’s ability to concentrate is by attentive reading.</a:t>
            </a:r>
          </a:p>
          <a:p>
            <a:pPr marL="228600" indent="0"/>
            <a:r>
              <a:rPr lang="en-US" sz="2400" dirty="0">
                <a:solidFill>
                  <a:srgbClr val="09446A"/>
                </a:solidFill>
              </a:rPr>
              <a:t>Physi</a:t>
            </a:r>
            <a:r>
              <a:rPr lang="en-US" dirty="0">
                <a:solidFill>
                  <a:srgbClr val="09446A"/>
                </a:solidFill>
              </a:rPr>
              <a:t>cal activity</a:t>
            </a:r>
            <a:r>
              <a:rPr lang="en-US" sz="2400" dirty="0">
                <a:solidFill>
                  <a:srgbClr val="09446A"/>
                </a:solidFill>
              </a:rPr>
              <a:t>. </a:t>
            </a:r>
            <a:r>
              <a:rPr lang="en-US" sz="2400" dirty="0"/>
              <a:t>One other way to increase our attention span is to get moderate levels of exercise.</a:t>
            </a:r>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lnSpcReduction="10000"/>
          </a:bodyPr>
          <a:lstStyle/>
          <a:p>
            <a:r>
              <a:rPr lang="en-US" dirty="0"/>
              <a:t>Improving Attention Span in Workers</a:t>
            </a:r>
            <a:endParaRPr lang="en-IE" dirty="0"/>
          </a:p>
        </p:txBody>
      </p:sp>
      <p:pic>
        <p:nvPicPr>
          <p:cNvPr id="7" name="Picture Placeholder 6">
            <a:extLst>
              <a:ext uri="{FF2B5EF4-FFF2-40B4-BE49-F238E27FC236}">
                <a16:creationId xmlns:a16="http://schemas.microsoft.com/office/drawing/2014/main" id="{9E2360ED-2AC1-4412-B5C9-7637074396A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755422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4831317"/>
          </a:xfrm>
        </p:spPr>
        <p:txBody>
          <a:bodyPr>
            <a:normAutofit/>
          </a:bodyPr>
          <a:lstStyle/>
          <a:p>
            <a:pPr marL="228600" indent="0"/>
            <a:r>
              <a:rPr lang="en-US" dirty="0"/>
              <a:t>Consider this situation– </a:t>
            </a:r>
          </a:p>
          <a:p>
            <a:pPr marL="228600" indent="0"/>
            <a:r>
              <a:rPr lang="en-US" dirty="0"/>
              <a:t>There is a client meeting in the next half an hour, and the data is still not ready. We are aware of the number of reports that need to be prepared yet your employee may find it difficult to complete the task. In fact, you may notice some employees are never able to complete the day's tasks before it is wrap-up time.</a:t>
            </a:r>
          </a:p>
          <a:p>
            <a:pPr marL="228600" indent="0"/>
            <a:endParaRPr lang="en-US" dirty="0"/>
          </a:p>
          <a:p>
            <a:pPr marL="228600" indent="0"/>
            <a:r>
              <a:rPr lang="en-US" dirty="0"/>
              <a:t>If this is what is experienced regularly, your workers may have a problem focusing and concentrating at work.</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a:t>Loss Of Focus</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015346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192695" y="1588770"/>
            <a:ext cx="5526155" cy="4808457"/>
          </a:xfrm>
        </p:spPr>
        <p:txBody>
          <a:bodyPr>
            <a:normAutofit/>
          </a:bodyPr>
          <a:lstStyle/>
          <a:p>
            <a:pPr marL="228600" indent="0"/>
            <a:r>
              <a:rPr lang="en-US" sz="2400" dirty="0"/>
              <a:t>Lack of concentration leads to the inability to meet deadlines, increased work pressure and thereby increased stress and ill health. There could be many reasons why employees lose focus. An assessment of these causes may help us focus and enhance our productivity at work.</a:t>
            </a:r>
          </a:p>
          <a:p>
            <a:pPr marL="228600" indent="0" algn="just"/>
            <a:r>
              <a:rPr lang="en-US" dirty="0"/>
              <a:t>Very often, stress may be the reason behind their inability to concentrate. There may be many things on our mind preventing us from concentrating properly.</a:t>
            </a:r>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Stress and Loss of Focus</a:t>
            </a:r>
            <a:endParaRPr lang="en-IE" dirty="0"/>
          </a:p>
        </p:txBody>
      </p:sp>
      <p:pic>
        <p:nvPicPr>
          <p:cNvPr id="4" name="Picture Placeholder 3">
            <a:extLst>
              <a:ext uri="{FF2B5EF4-FFF2-40B4-BE49-F238E27FC236}">
                <a16:creationId xmlns:a16="http://schemas.microsoft.com/office/drawing/2014/main" id="{9F4370BB-1458-42D7-96CB-8828A6CC237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0501" b="10501"/>
          <a:stretch>
            <a:fillRect/>
          </a:stretch>
        </p:blipFill>
        <p:spPr/>
      </p:pic>
    </p:spTree>
    <p:extLst>
      <p:ext uri="{BB962C8B-B14F-4D97-AF65-F5344CB8AC3E}">
        <p14:creationId xmlns:p14="http://schemas.microsoft.com/office/powerpoint/2010/main" val="405907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BBB124-6558-CC26-11F6-F523DC2C3421}"/>
              </a:ext>
            </a:extLst>
          </p:cNvPr>
          <p:cNvSpPr>
            <a:spLocks noGrp="1"/>
          </p:cNvSpPr>
          <p:nvPr>
            <p:ph type="body" sz="quarter" idx="18"/>
          </p:nvPr>
        </p:nvSpPr>
        <p:spPr/>
        <p:txBody>
          <a:bodyPr/>
          <a:lstStyle/>
          <a:p>
            <a:pPr marL="0"/>
            <a:r>
              <a:rPr lang="en-IE" dirty="0"/>
              <a:t>This initial topic will highlight what digital wellness is, and how it can impact you as a worker, but also the impact on an organisation. Towards the second part of this first topic we will then cover the concept of technostress, that is the positive and negative effects that technology can have on our day-to-day working life.</a:t>
            </a:r>
          </a:p>
        </p:txBody>
      </p:sp>
      <p:sp>
        <p:nvSpPr>
          <p:cNvPr id="3" name="Text Placeholder 2">
            <a:extLst>
              <a:ext uri="{FF2B5EF4-FFF2-40B4-BE49-F238E27FC236}">
                <a16:creationId xmlns:a16="http://schemas.microsoft.com/office/drawing/2014/main" id="{CBB73F02-E4AC-5653-ECCA-75E83893A214}"/>
              </a:ext>
            </a:extLst>
          </p:cNvPr>
          <p:cNvSpPr>
            <a:spLocks noGrp="1"/>
          </p:cNvSpPr>
          <p:nvPr>
            <p:ph type="body" sz="quarter" idx="16"/>
          </p:nvPr>
        </p:nvSpPr>
        <p:spPr/>
        <p:txBody>
          <a:bodyPr>
            <a:normAutofit fontScale="85000" lnSpcReduction="10000"/>
          </a:bodyPr>
          <a:lstStyle/>
          <a:p>
            <a:r>
              <a:rPr lang="en-IE" dirty="0"/>
              <a:t>What to Expect in This Topic?</a:t>
            </a:r>
          </a:p>
        </p:txBody>
      </p:sp>
      <p:pic>
        <p:nvPicPr>
          <p:cNvPr id="5" name="Picture Placeholder 4">
            <a:extLst>
              <a:ext uri="{FF2B5EF4-FFF2-40B4-BE49-F238E27FC236}">
                <a16:creationId xmlns:a16="http://schemas.microsoft.com/office/drawing/2014/main" id="{CFBF042C-8A77-C434-0809-97CC58B40ED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93240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5087676"/>
          </a:xfrm>
        </p:spPr>
        <p:txBody>
          <a:bodyPr>
            <a:normAutofit/>
          </a:bodyPr>
          <a:lstStyle/>
          <a:p>
            <a:pPr marL="228600" indent="0"/>
            <a:r>
              <a:rPr lang="en-US" dirty="0"/>
              <a:t>Firstly, organization is key. Set a priority list of work, plan schedules beforehand and attend to each task one by one.</a:t>
            </a:r>
          </a:p>
          <a:p>
            <a:pPr marL="228600" indent="0"/>
            <a:r>
              <a:rPr lang="en-US" dirty="0"/>
              <a:t>Try not to multitask at such times. Instead, get employees to concentrate on the most important job, finish it and then move to the next task. This way, no job is kept for the last minute.</a:t>
            </a:r>
          </a:p>
          <a:p>
            <a:pPr marL="228600" indent="0"/>
            <a:r>
              <a:rPr lang="en-US" dirty="0"/>
              <a:t>If employees are still struggling to stay focused, or are getting distracted, it may benefit to mentor employees for a short time to ensure that they understand how they can complete their workload without losing focus.</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fontScale="92500" lnSpcReduction="20000"/>
          </a:bodyPr>
          <a:lstStyle/>
          <a:p>
            <a:r>
              <a:rPr lang="en-US" dirty="0"/>
              <a:t>How to Manage a Loss of Focus</a:t>
            </a:r>
            <a:endParaRPr lang="en-IE" dirty="0"/>
          </a:p>
        </p:txBody>
      </p:sp>
      <p:pic>
        <p:nvPicPr>
          <p:cNvPr id="10" name="Picture Placeholder 9">
            <a:extLst>
              <a:ext uri="{FF2B5EF4-FFF2-40B4-BE49-F238E27FC236}">
                <a16:creationId xmlns:a16="http://schemas.microsoft.com/office/drawing/2014/main" id="{5C607F91-8550-47A1-BFAD-AFDA59F871C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19736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588770"/>
            <a:ext cx="5838740" cy="5002530"/>
          </a:xfrm>
        </p:spPr>
        <p:txBody>
          <a:bodyPr>
            <a:normAutofit lnSpcReduction="10000"/>
          </a:bodyPr>
          <a:lstStyle/>
          <a:p>
            <a:pPr marL="228600" indent="0"/>
            <a:r>
              <a:rPr lang="en-US" sz="2400" dirty="0"/>
              <a:t>Multitasking seems like a great way to get a lot done at once, but research has shown that our brains are not nearly as good at handling multiple tasks as we like to think they are.</a:t>
            </a:r>
          </a:p>
          <a:p>
            <a:pPr marL="228600" indent="0"/>
            <a:r>
              <a:rPr lang="en-US" sz="2400" dirty="0"/>
              <a:t>In fact, some research suggests that multitasking can hamper our productivity by reducing our comprehension, attention, and overall performance.</a:t>
            </a:r>
          </a:p>
          <a:p>
            <a:pPr marL="228600" indent="0"/>
            <a:endParaRPr lang="en-US" dirty="0"/>
          </a:p>
          <a:p>
            <a:pPr marL="228600" indent="0"/>
            <a:r>
              <a:rPr lang="en-US" dirty="0"/>
              <a:t>People who multitask are more distractible, and they may have trouble focusing their attention even when they're not working on multiple tasks at once </a:t>
            </a:r>
          </a:p>
          <a:p>
            <a:pPr marL="228600" indent="0"/>
            <a:endParaRPr lang="en-US" sz="2400"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a:bodyPr>
          <a:lstStyle/>
          <a:p>
            <a:r>
              <a:rPr lang="en-US" dirty="0"/>
              <a:t>Multitasking</a:t>
            </a:r>
            <a:endParaRPr lang="en-IE" dirty="0"/>
          </a:p>
        </p:txBody>
      </p:sp>
      <p:pic>
        <p:nvPicPr>
          <p:cNvPr id="7" name="Picture Placeholder 6">
            <a:extLst>
              <a:ext uri="{FF2B5EF4-FFF2-40B4-BE49-F238E27FC236}">
                <a16:creationId xmlns:a16="http://schemas.microsoft.com/office/drawing/2014/main" id="{EACF070B-8AF5-4FE5-B74A-11F8FFDF328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969758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4831317"/>
          </a:xfrm>
        </p:spPr>
        <p:txBody>
          <a:bodyPr>
            <a:normAutofit/>
          </a:bodyPr>
          <a:lstStyle/>
          <a:p>
            <a:pPr marL="228600" indent="0"/>
            <a:r>
              <a:rPr lang="en-US" dirty="0"/>
              <a:t>Follow these simple steps to make workdays less stressful:</a:t>
            </a:r>
          </a:p>
          <a:p>
            <a:pPr marL="228600" indent="0"/>
            <a:endParaRPr lang="en-US" dirty="0"/>
          </a:p>
          <a:p>
            <a:pPr marL="571500" indent="-342900">
              <a:buFont typeface="Arial" panose="020B0604020202020204" pitchFamily="34" charset="0"/>
              <a:buChar char="•"/>
            </a:pPr>
            <a:r>
              <a:rPr lang="en-US" dirty="0"/>
              <a:t>Do one task at a time</a:t>
            </a:r>
          </a:p>
          <a:p>
            <a:pPr marL="571500" indent="-342900">
              <a:buFont typeface="Arial" panose="020B0604020202020204" pitchFamily="34" charset="0"/>
              <a:buChar char="•"/>
            </a:pPr>
            <a:r>
              <a:rPr lang="en-US" dirty="0"/>
              <a:t>Don't start on a second task before the first one is completed</a:t>
            </a:r>
          </a:p>
          <a:p>
            <a:pPr marL="571500" indent="-342900">
              <a:buFont typeface="Arial" panose="020B0604020202020204" pitchFamily="34" charset="0"/>
              <a:buChar char="•"/>
            </a:pPr>
            <a:r>
              <a:rPr lang="en-US" dirty="0"/>
              <a:t>Start with the simple and short things first</a:t>
            </a:r>
          </a:p>
          <a:p>
            <a:pPr marL="571500" indent="-342900">
              <a:buFont typeface="Arial" panose="020B0604020202020204" pitchFamily="34" charset="0"/>
              <a:buChar char="•"/>
            </a:pPr>
            <a:r>
              <a:rPr lang="en-US" dirty="0"/>
              <a:t>Stay away from phone while working or keep it silent</a:t>
            </a:r>
          </a:p>
          <a:p>
            <a:pPr marL="571500" indent="-342900">
              <a:buFont typeface="Arial" panose="020B0604020202020204" pitchFamily="34" charset="0"/>
              <a:buChar char="•"/>
            </a:pPr>
            <a:r>
              <a:rPr lang="en-US" dirty="0"/>
              <a:t>Monitor stress levels and take a break when needed</a:t>
            </a:r>
          </a:p>
          <a:p>
            <a:pPr marL="228600" indent="0"/>
            <a:endParaRPr lang="en-US" b="1" dirty="0"/>
          </a:p>
          <a:p>
            <a:pPr marL="228600" indent="0"/>
            <a:endParaRPr lang="en-US" dirty="0">
              <a:solidFill>
                <a:srgbClr val="B5EBFD"/>
              </a:solidFill>
            </a:endParaRPr>
          </a:p>
          <a:p>
            <a:pPr marL="0"/>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a:t>Tips on Multitasking Better</a:t>
            </a:r>
            <a:endParaRPr lang="en-IE" dirty="0"/>
          </a:p>
        </p:txBody>
      </p:sp>
      <p:pic>
        <p:nvPicPr>
          <p:cNvPr id="4" name="Picture Placeholder 3">
            <a:extLst>
              <a:ext uri="{FF2B5EF4-FFF2-40B4-BE49-F238E27FC236}">
                <a16:creationId xmlns:a16="http://schemas.microsoft.com/office/drawing/2014/main" id="{638748FD-2262-4DE8-A389-5B2C04774E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179" b="7179"/>
          <a:stretch>
            <a:fillRect/>
          </a:stretch>
        </p:blipFill>
        <p:spPr/>
      </p:pic>
    </p:spTree>
    <p:extLst>
      <p:ext uri="{BB962C8B-B14F-4D97-AF65-F5344CB8AC3E}">
        <p14:creationId xmlns:p14="http://schemas.microsoft.com/office/powerpoint/2010/main" val="11617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8BD32-2D98-4EA9-87E4-130E6E5A2A05}"/>
              </a:ext>
            </a:extLst>
          </p:cNvPr>
          <p:cNvSpPr>
            <a:spLocks noGrp="1"/>
          </p:cNvSpPr>
          <p:nvPr>
            <p:ph type="body" sz="quarter" idx="16"/>
          </p:nvPr>
        </p:nvSpPr>
        <p:spPr>
          <a:xfrm>
            <a:off x="704603" y="3214429"/>
            <a:ext cx="6569765" cy="1073620"/>
          </a:xfrm>
        </p:spPr>
        <p:txBody>
          <a:bodyPr>
            <a:normAutofit fontScale="70000" lnSpcReduction="20000"/>
          </a:bodyPr>
          <a:lstStyle/>
          <a:p>
            <a:r>
              <a:rPr lang="en-IE" sz="6200" dirty="0"/>
              <a:t>An employee’s right to disconnect</a:t>
            </a:r>
          </a:p>
          <a:p>
            <a:endParaRPr lang="en-IE" dirty="0"/>
          </a:p>
        </p:txBody>
      </p:sp>
      <p:sp>
        <p:nvSpPr>
          <p:cNvPr id="3" name="Text Placeholder 2">
            <a:extLst>
              <a:ext uri="{FF2B5EF4-FFF2-40B4-BE49-F238E27FC236}">
                <a16:creationId xmlns:a16="http://schemas.microsoft.com/office/drawing/2014/main" id="{2ECF19BB-042B-4BD3-8B3C-D1263328E69E}"/>
              </a:ext>
            </a:extLst>
          </p:cNvPr>
          <p:cNvSpPr>
            <a:spLocks noGrp="1"/>
          </p:cNvSpPr>
          <p:nvPr>
            <p:ph type="body" sz="quarter" idx="17"/>
          </p:nvPr>
        </p:nvSpPr>
        <p:spPr/>
        <p:txBody>
          <a:bodyPr>
            <a:normAutofit fontScale="85000" lnSpcReduction="20000"/>
          </a:bodyPr>
          <a:lstStyle/>
          <a:p>
            <a:r>
              <a:rPr lang="en-US" dirty="0"/>
              <a:t>04</a:t>
            </a:r>
            <a:endParaRPr lang="en-IE" dirty="0"/>
          </a:p>
        </p:txBody>
      </p:sp>
    </p:spTree>
    <p:extLst>
      <p:ext uri="{BB962C8B-B14F-4D97-AF65-F5344CB8AC3E}">
        <p14:creationId xmlns:p14="http://schemas.microsoft.com/office/powerpoint/2010/main" val="1086725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946717" y="1588770"/>
            <a:ext cx="5838740" cy="5002530"/>
          </a:xfrm>
        </p:spPr>
        <p:txBody>
          <a:bodyPr>
            <a:normAutofit/>
          </a:bodyPr>
          <a:lstStyle/>
          <a:p>
            <a:pPr marL="228600" indent="0"/>
            <a:r>
              <a:rPr lang="en-US" sz="2400" dirty="0"/>
              <a:t>Digital technologies have made it possible for many workers to carry out their work at any time and anywhere, with consequent advantages and disadvantages.</a:t>
            </a:r>
          </a:p>
          <a:p>
            <a:pPr marL="228600" indent="0"/>
            <a:endParaRPr lang="en-US" dirty="0"/>
          </a:p>
          <a:p>
            <a:pPr marL="228600" indent="0"/>
            <a:endParaRPr lang="en-US" sz="2400" dirty="0"/>
          </a:p>
          <a:p>
            <a:pPr marL="228600" indent="0"/>
            <a:r>
              <a:rPr lang="en-US" sz="2400" dirty="0"/>
              <a:t>The </a:t>
            </a:r>
            <a:r>
              <a:rPr lang="en-US" sz="2400" dirty="0">
                <a:solidFill>
                  <a:srgbClr val="09446A"/>
                </a:solidFill>
              </a:rPr>
              <a:t>right to disconnect </a:t>
            </a:r>
            <a:r>
              <a:rPr lang="en-US" sz="2400" dirty="0"/>
              <a:t>is a proposed human right regarding the ability of people to disconnect from work and primarily not to engage in work-related electronic communications such as e-mails or messages during non-work hours.</a:t>
            </a:r>
          </a:p>
          <a:p>
            <a:pPr marL="228600" indent="0"/>
            <a:endParaRPr lang="en-US" dirty="0"/>
          </a:p>
          <a:p>
            <a:pPr marL="228600" indent="0"/>
            <a:endParaRPr lang="en-US" sz="2400"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192696" y="460773"/>
            <a:ext cx="5526155" cy="1035734"/>
          </a:xfrm>
        </p:spPr>
        <p:txBody>
          <a:bodyPr>
            <a:normAutofit lnSpcReduction="10000"/>
          </a:bodyPr>
          <a:lstStyle/>
          <a:p>
            <a:r>
              <a:rPr lang="en-US" dirty="0"/>
              <a:t>What is the right to disconnect?</a:t>
            </a:r>
            <a:endParaRPr lang="en-IE" dirty="0"/>
          </a:p>
        </p:txBody>
      </p:sp>
      <p:pic>
        <p:nvPicPr>
          <p:cNvPr id="10" name="Picture Placeholder 9">
            <a:extLst>
              <a:ext uri="{FF2B5EF4-FFF2-40B4-BE49-F238E27FC236}">
                <a16:creationId xmlns:a16="http://schemas.microsoft.com/office/drawing/2014/main" id="{68938DFA-3758-E7C4-9EA3-B17B49E91CD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0495" r="20495"/>
          <a:stretch>
            <a:fillRect/>
          </a:stretch>
        </p:blipFill>
        <p:spPr/>
      </p:pic>
    </p:spTree>
    <p:extLst>
      <p:ext uri="{BB962C8B-B14F-4D97-AF65-F5344CB8AC3E}">
        <p14:creationId xmlns:p14="http://schemas.microsoft.com/office/powerpoint/2010/main" val="1827147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F26970-9191-4053-B79B-9B8312DBE96D}"/>
              </a:ext>
            </a:extLst>
          </p:cNvPr>
          <p:cNvSpPr>
            <a:spLocks noGrp="1"/>
          </p:cNvSpPr>
          <p:nvPr>
            <p:ph type="body" sz="quarter" idx="18"/>
          </p:nvPr>
        </p:nvSpPr>
        <p:spPr>
          <a:xfrm>
            <a:off x="1000614" y="1672353"/>
            <a:ext cx="5674506" cy="5096195"/>
          </a:xfrm>
        </p:spPr>
        <p:txBody>
          <a:bodyPr>
            <a:normAutofit lnSpcReduction="10000"/>
          </a:bodyPr>
          <a:lstStyle/>
          <a:p>
            <a:pPr marL="228600" indent="0"/>
            <a:r>
              <a:rPr lang="en-US" sz="2400" dirty="0"/>
              <a:t>The modern working environment has been drastically changed by new communication and information technologies. </a:t>
            </a:r>
          </a:p>
          <a:p>
            <a:pPr marL="228600" indent="0"/>
            <a:r>
              <a:rPr lang="en-US" dirty="0"/>
              <a:t>The boundary between work life and home life has shrunk with the introduction of digital tools into employment.</a:t>
            </a:r>
          </a:p>
          <a:p>
            <a:pPr marL="228600" indent="0"/>
            <a:r>
              <a:rPr lang="en-US" dirty="0"/>
              <a:t>Every country is following the right to disconnect,  among which a few do not have a specific law relating to the same concern.</a:t>
            </a:r>
          </a:p>
          <a:p>
            <a:pPr marL="228600" indent="0"/>
            <a:r>
              <a:rPr lang="en-US" sz="2400" dirty="0">
                <a:hlinkClick r:id="rId2">
                  <a:extLst>
                    <a:ext uri="{A12FA001-AC4F-418D-AE19-62706E023703}">
                      <ahyp:hlinkClr xmlns:ahyp="http://schemas.microsoft.com/office/drawing/2018/hyperlinkcolor" val="tx"/>
                    </a:ext>
                  </a:extLst>
                </a:hlinkClick>
              </a:rPr>
              <a:t>Click here for a link to see how different EU countries </a:t>
            </a:r>
            <a:r>
              <a:rPr lang="en-US" dirty="0">
                <a:hlinkClick r:id="rId2">
                  <a:extLst>
                    <a:ext uri="{A12FA001-AC4F-418D-AE19-62706E023703}">
                      <ahyp:hlinkClr xmlns:ahyp="http://schemas.microsoft.com/office/drawing/2018/hyperlinkcolor" val="tx"/>
                    </a:ext>
                  </a:extLst>
                </a:hlinkClick>
              </a:rPr>
              <a:t>are </a:t>
            </a:r>
            <a:r>
              <a:rPr lang="en-US" sz="2400" dirty="0">
                <a:hlinkClick r:id="rId2">
                  <a:extLst>
                    <a:ext uri="{A12FA001-AC4F-418D-AE19-62706E023703}">
                      <ahyp:hlinkClr xmlns:ahyp="http://schemas.microsoft.com/office/drawing/2018/hyperlinkcolor" val="tx"/>
                    </a:ext>
                  </a:extLst>
                </a:hlinkClick>
              </a:rPr>
              <a:t>approaching the right to disconnect</a:t>
            </a:r>
            <a:endParaRPr lang="en-IE" dirty="0"/>
          </a:p>
        </p:txBody>
      </p:sp>
      <p:sp>
        <p:nvSpPr>
          <p:cNvPr id="5" name="Text Placeholder 4">
            <a:extLst>
              <a:ext uri="{FF2B5EF4-FFF2-40B4-BE49-F238E27FC236}">
                <a16:creationId xmlns:a16="http://schemas.microsoft.com/office/drawing/2014/main" id="{AD441F98-B3B1-44A2-909D-C18AAD36876D}"/>
              </a:ext>
            </a:extLst>
          </p:cNvPr>
          <p:cNvSpPr>
            <a:spLocks noGrp="1"/>
          </p:cNvSpPr>
          <p:nvPr>
            <p:ph type="body" sz="quarter" idx="16"/>
          </p:nvPr>
        </p:nvSpPr>
        <p:spPr>
          <a:xfrm>
            <a:off x="1379574" y="365760"/>
            <a:ext cx="5295546" cy="898573"/>
          </a:xfrm>
        </p:spPr>
        <p:txBody>
          <a:bodyPr>
            <a:normAutofit/>
          </a:bodyPr>
          <a:lstStyle/>
          <a:p>
            <a:r>
              <a:rPr lang="en-US" dirty="0"/>
              <a:t>The right to disconnect</a:t>
            </a:r>
            <a:endParaRPr lang="en-IE" dirty="0"/>
          </a:p>
        </p:txBody>
      </p:sp>
      <p:pic>
        <p:nvPicPr>
          <p:cNvPr id="7" name="Picture Placeholder 6">
            <a:extLst>
              <a:ext uri="{FF2B5EF4-FFF2-40B4-BE49-F238E27FC236}">
                <a16:creationId xmlns:a16="http://schemas.microsoft.com/office/drawing/2014/main" id="{92879E06-BE9A-6D2D-A89C-DD7AB78E8C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368214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0DDA686-98B4-437C-A0C8-5ED22905A131}"/>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t="19870" b="19870"/>
          <a:stretch>
            <a:fillRect/>
          </a:stretch>
        </p:blipFill>
        <p:spPr>
          <a:xfrm>
            <a:off x="137924" y="2205807"/>
            <a:ext cx="7067671" cy="3060000"/>
          </a:xfrm>
          <a:prstGeom prst="chevron">
            <a:avLst/>
          </a:prstGeom>
          <a:solidFill>
            <a:srgbClr val="FFFFFF">
              <a:shade val="85000"/>
            </a:srgbClr>
          </a:solidFill>
          <a:ln w="889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8" name="Google Shape;258;p9"/>
          <p:cNvSpPr txBox="1">
            <a:spLocks noGrp="1"/>
          </p:cNvSpPr>
          <p:nvPr>
            <p:ph type="body" idx="1"/>
          </p:nvPr>
        </p:nvSpPr>
        <p:spPr>
          <a:xfrm>
            <a:off x="7277100" y="3092586"/>
            <a:ext cx="4667249" cy="1466443"/>
          </a:xfrm>
          <a:prstGeom prst="rect">
            <a:avLst/>
          </a:prstGeom>
          <a:noFill/>
          <a:ln>
            <a:noFill/>
          </a:ln>
        </p:spPr>
        <p:txBody>
          <a:bodyPr spcFirstLastPara="1" wrap="square" lIns="91425" tIns="45700" rIns="91425" bIns="45700" anchor="ctr" anchorCtr="0">
            <a:normAutofit/>
          </a:bodyPr>
          <a:lstStyle/>
          <a:p>
            <a:pPr marL="228600" lvl="0" algn="just">
              <a:spcBef>
                <a:spcPts val="0"/>
              </a:spcBef>
            </a:pPr>
            <a:r>
              <a:rPr lang="en-US" sz="3200" b="1" dirty="0"/>
              <a:t>        </a:t>
            </a:r>
          </a:p>
          <a:p>
            <a:pPr marL="228600" lvl="0" algn="just">
              <a:spcBef>
                <a:spcPts val="0"/>
              </a:spcBef>
            </a:pPr>
            <a:r>
              <a:rPr lang="en-US" sz="3200" b="1" dirty="0"/>
              <a:t>                  </a:t>
            </a:r>
            <a:r>
              <a:rPr lang="en-US" sz="2800" b="1" u="sng" dirty="0"/>
              <a:t>Telefonica</a:t>
            </a:r>
            <a:r>
              <a:rPr lang="en-US" sz="2000" dirty="0"/>
              <a:t> </a:t>
            </a:r>
            <a:endParaRPr lang="en-US" sz="2600" b="1" dirty="0">
              <a:solidFill>
                <a:schemeClr val="tx1"/>
              </a:solidFill>
            </a:endParaRPr>
          </a:p>
          <a:p>
            <a:pPr marL="228600" lvl="0" indent="-228600" algn="just" rtl="0">
              <a:lnSpc>
                <a:spcPct val="90000"/>
              </a:lnSpc>
              <a:spcBef>
                <a:spcPts val="0"/>
              </a:spcBef>
              <a:spcAft>
                <a:spcPts val="0"/>
              </a:spcAft>
              <a:buClr>
                <a:schemeClr val="lt1"/>
              </a:buClr>
              <a:buSzPts val="2400"/>
              <a:buNone/>
            </a:pPr>
            <a:endParaRPr lang="en-US" sz="2600" b="1" dirty="0">
              <a:solidFill>
                <a:schemeClr val="tx1"/>
              </a:solidFill>
            </a:endParaRPr>
          </a:p>
        </p:txBody>
      </p:sp>
      <p:sp>
        <p:nvSpPr>
          <p:cNvPr id="259" name="Google Shape;259;p9"/>
          <p:cNvSpPr txBox="1">
            <a:spLocks noGrp="1"/>
          </p:cNvSpPr>
          <p:nvPr>
            <p:ph type="body" idx="3"/>
          </p:nvPr>
        </p:nvSpPr>
        <p:spPr>
          <a:xfrm>
            <a:off x="464195" y="440741"/>
            <a:ext cx="8127355" cy="7810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9446A"/>
              </a:buClr>
              <a:buSzPts val="3200"/>
              <a:buNone/>
            </a:pPr>
            <a:r>
              <a:rPr lang="en-US" sz="3200" b="1" dirty="0"/>
              <a:t>Case Study - 2</a:t>
            </a:r>
          </a:p>
          <a:p>
            <a:pPr marL="0" lvl="0" indent="0" algn="l" rtl="0">
              <a:lnSpc>
                <a:spcPct val="90000"/>
              </a:lnSpc>
              <a:spcBef>
                <a:spcPts val="0"/>
              </a:spcBef>
              <a:spcAft>
                <a:spcPts val="0"/>
              </a:spcAft>
              <a:buClr>
                <a:srgbClr val="09446A"/>
              </a:buClr>
              <a:buSzPts val="3200"/>
              <a:buNone/>
            </a:pPr>
            <a:r>
              <a:rPr lang="en-US" sz="3200" b="1" dirty="0"/>
              <a:t> </a:t>
            </a:r>
            <a:endParaRPr sz="3200" dirty="0"/>
          </a:p>
        </p:txBody>
      </p:sp>
      <p:sp>
        <p:nvSpPr>
          <p:cNvPr id="260" name="Google Shape;260;p9"/>
          <p:cNvSpPr txBox="1"/>
          <p:nvPr/>
        </p:nvSpPr>
        <p:spPr>
          <a:xfrm>
            <a:off x="6096000" y="6585074"/>
            <a:ext cx="6096000" cy="215403"/>
          </a:xfrm>
          <a:prstGeom prst="rect">
            <a:avLst/>
          </a:prstGeom>
          <a:noFill/>
          <a:ln>
            <a:noFill/>
          </a:ln>
        </p:spPr>
        <p:txBody>
          <a:bodyPr spcFirstLastPara="1" wrap="square" lIns="91425" tIns="45700" rIns="91425" bIns="45700" anchor="t" anchorCtr="0">
            <a:spAutoFit/>
          </a:bodyPr>
          <a:lstStyle/>
          <a:p>
            <a:pPr algn="r"/>
            <a:r>
              <a:rPr lang="en-US" sz="800" dirty="0">
                <a:hlinkClick r:id="rId4"/>
              </a:rPr>
              <a:t>Staff Meeting Sign - Bing images</a:t>
            </a:r>
            <a:endParaRPr sz="800" dirty="0"/>
          </a:p>
        </p:txBody>
      </p:sp>
      <p:pic>
        <p:nvPicPr>
          <p:cNvPr id="2" name="Picture 1">
            <a:extLst>
              <a:ext uri="{FF2B5EF4-FFF2-40B4-BE49-F238E27FC236}">
                <a16:creationId xmlns:a16="http://schemas.microsoft.com/office/drawing/2014/main" id="{A7A667CC-C39D-4859-836C-7A8260A8F3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0874" y="2205807"/>
            <a:ext cx="4981126" cy="280138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txBox="1">
            <a:spLocks noGrp="1"/>
          </p:cNvSpPr>
          <p:nvPr>
            <p:ph type="body" idx="1"/>
          </p:nvPr>
        </p:nvSpPr>
        <p:spPr>
          <a:xfrm>
            <a:off x="6353299" y="1113183"/>
            <a:ext cx="5132263" cy="5476460"/>
          </a:xfrm>
          <a:prstGeom prst="rect">
            <a:avLst/>
          </a:prstGeom>
          <a:noFill/>
          <a:ln>
            <a:noFill/>
          </a:ln>
        </p:spPr>
        <p:txBody>
          <a:bodyPr spcFirstLastPara="1" wrap="square" lIns="91425" tIns="45700" rIns="91425" bIns="45700" anchor="t" anchorCtr="0">
            <a:normAutofit fontScale="92500"/>
          </a:bodyPr>
          <a:lstStyle/>
          <a:p>
            <a:pPr marL="0" indent="0" algn="just"/>
            <a:r>
              <a:rPr lang="en-US" dirty="0"/>
              <a:t>Telefonica group is a global and digital company </a:t>
            </a:r>
            <a:r>
              <a:rPr lang="en-US" dirty="0" err="1"/>
              <a:t>specialising</a:t>
            </a:r>
            <a:r>
              <a:rPr lang="en-US" dirty="0"/>
              <a:t> in the communications sector. Telefonica is a large organization which operates in 12 countries, with an average of 113,182 employees.</a:t>
            </a:r>
          </a:p>
          <a:p>
            <a:pPr marL="0" indent="0" algn="just"/>
            <a:r>
              <a:rPr lang="en-US" dirty="0"/>
              <a:t>They were an early adapter to remote and telework, adopting it as early as 2015.</a:t>
            </a:r>
          </a:p>
          <a:p>
            <a:pPr marL="0" indent="0" algn="just"/>
            <a:r>
              <a:rPr lang="en-US" dirty="0"/>
              <a:t>Since 2015, the acceptance of tele/remote work is very high, as evident by the staff surveys carried out both with workers and those with managerial responsibilities.</a:t>
            </a:r>
          </a:p>
          <a:p>
            <a:pPr marL="0" lvl="0" indent="0" algn="just" rtl="0">
              <a:lnSpc>
                <a:spcPct val="90000"/>
              </a:lnSpc>
              <a:spcBef>
                <a:spcPts val="1000"/>
              </a:spcBef>
              <a:spcAft>
                <a:spcPts val="0"/>
              </a:spcAft>
              <a:buClr>
                <a:srgbClr val="EA1D76"/>
              </a:buClr>
              <a:buSzPts val="2400"/>
              <a:buFont typeface="Arial"/>
              <a:buNone/>
            </a:pPr>
            <a:r>
              <a:rPr lang="en-US" dirty="0"/>
              <a:t>This case study focuses on the Spanish segment of Telefonica, and how they have signed up for a policy pertaining to the “Right to Disconnect” of employees.</a:t>
            </a:r>
            <a:endParaRPr dirty="0"/>
          </a:p>
        </p:txBody>
      </p:sp>
      <p:sp>
        <p:nvSpPr>
          <p:cNvPr id="266" name="Google Shape;266;p10"/>
          <p:cNvSpPr txBox="1">
            <a:spLocks noGrp="1"/>
          </p:cNvSpPr>
          <p:nvPr>
            <p:ph type="body" idx="2"/>
          </p:nvPr>
        </p:nvSpPr>
        <p:spPr>
          <a:xfrm>
            <a:off x="6326940" y="708094"/>
            <a:ext cx="5158622" cy="563191"/>
          </a:xfrm>
          <a:prstGeom prst="rect">
            <a:avLst/>
          </a:prstGeom>
          <a:noFill/>
          <a:ln>
            <a:noFill/>
          </a:ln>
        </p:spPr>
        <p:txBody>
          <a:bodyPr spcFirstLastPara="1" wrap="square" lIns="91425" tIns="45700" rIns="91425" bIns="45700" anchor="t" anchorCtr="0">
            <a:spAutoFit/>
          </a:bodyPr>
          <a:lstStyle/>
          <a:p>
            <a:pPr marL="0" indent="0">
              <a:spcBef>
                <a:spcPts val="0"/>
              </a:spcBef>
              <a:buClr>
                <a:srgbClr val="09446A"/>
              </a:buClr>
              <a:buSzPts val="1400"/>
            </a:pPr>
            <a:r>
              <a:rPr lang="en-US" sz="2400" b="1" dirty="0">
                <a:solidFill>
                  <a:schemeClr val="dk1"/>
                </a:solidFill>
              </a:rPr>
              <a:t>Telefonica</a:t>
            </a:r>
            <a:endParaRPr lang="en-US" sz="2400" b="1" dirty="0"/>
          </a:p>
          <a:p>
            <a:pPr marL="0" lvl="0" indent="0">
              <a:spcBef>
                <a:spcPts val="0"/>
              </a:spcBef>
              <a:buClr>
                <a:srgbClr val="09446A"/>
              </a:buClr>
              <a:buSzPts val="1400"/>
            </a:pPr>
            <a:endParaRPr lang="fr-FR" sz="1000" dirty="0">
              <a:solidFill>
                <a:srgbClr val="09446A"/>
              </a:solidFill>
            </a:endParaRPr>
          </a:p>
        </p:txBody>
      </p:sp>
      <p:sp>
        <p:nvSpPr>
          <p:cNvPr id="267" name="Google Shape;267;p10"/>
          <p:cNvSpPr txBox="1">
            <a:spLocks noGrp="1"/>
          </p:cNvSpPr>
          <p:nvPr>
            <p:ph type="body" idx="3"/>
          </p:nvPr>
        </p:nvSpPr>
        <p:spPr>
          <a:xfrm>
            <a:off x="1103474" y="1533531"/>
            <a:ext cx="3679921" cy="4688365"/>
          </a:xfrm>
          <a:prstGeom prst="rect">
            <a:avLst/>
          </a:prstGeom>
          <a:noFill/>
          <a:ln>
            <a:noFill/>
          </a:ln>
        </p:spPr>
        <p:txBody>
          <a:bodyPr spcFirstLastPara="1" wrap="square" lIns="91425" tIns="45700" rIns="91425" bIns="45700" anchor="t" anchorCtr="0">
            <a:noAutofit/>
          </a:bodyPr>
          <a:lstStyle/>
          <a:p>
            <a:pPr marL="0" indent="0" algn="just">
              <a:spcBef>
                <a:spcPts val="0"/>
              </a:spcBef>
            </a:pPr>
            <a:endParaRPr lang="en-IN" sz="2000" dirty="0"/>
          </a:p>
          <a:p>
            <a:pPr marL="0" indent="0">
              <a:spcBef>
                <a:spcPts val="0"/>
              </a:spcBef>
            </a:pPr>
            <a:r>
              <a:rPr lang="en-IN" sz="2000" dirty="0"/>
              <a:t>The “Right to Disconnect” is a proposed human right regarding the ability of people to disconnect from work and primarily not to engage in work related electronic communications such as e-mails or messages during non-working hours. </a:t>
            </a:r>
          </a:p>
          <a:p>
            <a:pPr marL="0" indent="0">
              <a:spcBef>
                <a:spcPts val="0"/>
              </a:spcBef>
            </a:pPr>
            <a:endParaRPr lang="en-IN" sz="2000" dirty="0"/>
          </a:p>
          <a:p>
            <a:pPr marL="0" indent="0">
              <a:spcBef>
                <a:spcPts val="0"/>
              </a:spcBef>
            </a:pPr>
            <a:r>
              <a:rPr lang="en-IN" sz="2000" dirty="0"/>
              <a:t>In Spain, the R2D was first introduced in the Organic Law OL 3/2018, on 3rd December, for personal data protection and guarantee of digital rights.</a:t>
            </a:r>
          </a:p>
        </p:txBody>
      </p:sp>
      <p:sp>
        <p:nvSpPr>
          <p:cNvPr id="268" name="Google Shape;268;p10"/>
          <p:cNvSpPr txBox="1">
            <a:spLocks noGrp="1"/>
          </p:cNvSpPr>
          <p:nvPr>
            <p:ph type="body" idx="4"/>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1400" b="1" dirty="0"/>
              <a:t>Right </a:t>
            </a:r>
          </a:p>
          <a:p>
            <a:pPr marL="0" lvl="0" indent="0" algn="ctr" rtl="0">
              <a:lnSpc>
                <a:spcPct val="90000"/>
              </a:lnSpc>
              <a:spcBef>
                <a:spcPts val="0"/>
              </a:spcBef>
              <a:spcAft>
                <a:spcPts val="0"/>
              </a:spcAft>
              <a:buClr>
                <a:schemeClr val="lt1"/>
              </a:buClr>
              <a:buSzPts val="3600"/>
              <a:buNone/>
            </a:pPr>
            <a:r>
              <a:rPr lang="en-US" sz="1400" b="1" dirty="0"/>
              <a:t>To</a:t>
            </a:r>
          </a:p>
          <a:p>
            <a:pPr marL="0" lvl="0" indent="0" algn="ctr" rtl="0">
              <a:lnSpc>
                <a:spcPct val="90000"/>
              </a:lnSpc>
              <a:spcBef>
                <a:spcPts val="0"/>
              </a:spcBef>
              <a:spcAft>
                <a:spcPts val="0"/>
              </a:spcAft>
              <a:buClr>
                <a:schemeClr val="lt1"/>
              </a:buClr>
              <a:buSzPts val="3600"/>
              <a:buNone/>
            </a:pPr>
            <a:r>
              <a:rPr lang="en-US" sz="1400" b="1" dirty="0"/>
              <a:t>Disconnect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496174" y="1657618"/>
            <a:ext cx="10808102" cy="4106579"/>
          </a:xfrm>
          <a:prstGeom prst="rect">
            <a:avLst/>
          </a:prstGeom>
          <a:noFill/>
          <a:ln>
            <a:noFill/>
          </a:ln>
        </p:spPr>
        <p:txBody>
          <a:bodyPr spcFirstLastPara="1" wrap="square" lIns="91425" tIns="45700" rIns="91425" bIns="45700" anchor="t" anchorCtr="0">
            <a:normAutofit fontScale="92500" lnSpcReduction="20000"/>
          </a:bodyPr>
          <a:lstStyle/>
          <a:p>
            <a:pPr marL="228600" lvl="0" indent="0" algn="just"/>
            <a:r>
              <a:rPr lang="en-US" dirty="0">
                <a:solidFill>
                  <a:schemeClr val="bg1"/>
                </a:solidFill>
              </a:rPr>
              <a:t>In Spain, Telefonica group is made up of 20 companies, out of which three large companies are linked by the same collective agreement. The collective agreement of these three companies acts as an example or the rest of the companies of the Telefonica Group, and also for other Telecom companies, that aims to achieve the same labour and wage conditions.</a:t>
            </a:r>
          </a:p>
          <a:p>
            <a:pPr marL="228600" lvl="0" indent="0" algn="just"/>
            <a:endParaRPr lang="en-US" dirty="0">
              <a:solidFill>
                <a:schemeClr val="bg1"/>
              </a:solidFill>
            </a:endParaRPr>
          </a:p>
          <a:p>
            <a:pPr marL="228600" lvl="0" indent="0" algn="just"/>
            <a:r>
              <a:rPr lang="en-US" dirty="0">
                <a:solidFill>
                  <a:schemeClr val="bg1"/>
                </a:solidFill>
              </a:rPr>
              <a:t>Before the COVID-19 Crisis, 15% of staff used to have a specific telework contract with specific conditions for remote work in each case. However, during the pandemic the level of staff working from home increased by up to 95% of the employees as they were asked to work from home due to safety concerns and the pandemic.</a:t>
            </a:r>
          </a:p>
          <a:p>
            <a:pPr marL="228600" lvl="0" indent="0" algn="just"/>
            <a:endParaRPr lang="en-US" dirty="0">
              <a:solidFill>
                <a:schemeClr val="bg1"/>
              </a:solidFill>
            </a:endParaRPr>
          </a:p>
          <a:p>
            <a:pPr marL="228600" lvl="0" indent="0" algn="just"/>
            <a:r>
              <a:rPr lang="en-US" dirty="0">
                <a:solidFill>
                  <a:schemeClr val="bg1"/>
                </a:solidFill>
              </a:rPr>
              <a:t>Though the company was already prepared to deal with the challenges involved in massive telework, they faced some challenges at the start of the health crisis like employee dissatisfaction to work overtime and digital stress.</a:t>
            </a:r>
          </a:p>
          <a:p>
            <a:pPr marL="228600" lvl="0" indent="0" algn="just"/>
            <a:endParaRPr lang="en-US" sz="2000" dirty="0">
              <a:solidFill>
                <a:schemeClr val="bg1"/>
              </a:solidFill>
            </a:endParaRPr>
          </a:p>
        </p:txBody>
      </p:sp>
      <p:sp>
        <p:nvSpPr>
          <p:cNvPr id="275" name="Google Shape;275;p11"/>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b="1" dirty="0"/>
              <a:t>Introduction </a:t>
            </a:r>
            <a:endParaRPr sz="32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A4B919-F643-42B3-A7B0-1C030C3A87FD}"/>
              </a:ext>
            </a:extLst>
          </p:cNvPr>
          <p:cNvSpPr>
            <a:spLocks noGrp="1"/>
          </p:cNvSpPr>
          <p:nvPr>
            <p:ph type="body" idx="1"/>
          </p:nvPr>
        </p:nvSpPr>
        <p:spPr>
          <a:xfrm>
            <a:off x="691949" y="1578107"/>
            <a:ext cx="10808102" cy="4285980"/>
          </a:xfrm>
        </p:spPr>
        <p:txBody>
          <a:bodyPr>
            <a:normAutofit fontScale="92500" lnSpcReduction="20000"/>
          </a:bodyPr>
          <a:lstStyle/>
          <a:p>
            <a:pPr marL="228600" indent="0" algn="just"/>
            <a:r>
              <a:rPr lang="en-US" dirty="0"/>
              <a:t>The main concern was the risk of excessive connection facilitated by digitalization and globalization for the balance between work and personal life, for workers’ physical and mental health, well-being of employees and potential issues for productivity. </a:t>
            </a:r>
          </a:p>
          <a:p>
            <a:pPr marL="228600" indent="0" algn="just"/>
            <a:endParaRPr lang="en-US" dirty="0"/>
          </a:p>
          <a:p>
            <a:pPr marL="228600" indent="0" algn="just"/>
            <a:r>
              <a:rPr lang="en-US" dirty="0"/>
              <a:t>The use, avoidance and abuse of corporate digital devices and services (such as excess phone and email use) was another source of concern. The company had a facility to record and monitor the working hours of employees that work from office which helped the employees track their working hours and take breaks at regular intervals.</a:t>
            </a:r>
          </a:p>
          <a:p>
            <a:pPr marL="228600" indent="0" algn="just"/>
            <a:endParaRPr lang="en-US" dirty="0"/>
          </a:p>
          <a:p>
            <a:pPr marL="228600" indent="0" algn="just"/>
            <a:r>
              <a:rPr lang="en-US" dirty="0"/>
              <a:t>However, when employees started to work from home, they were not able to record their working hours which led to a difficulty in establishing a proper work/life balance. As workers were not able to separate work time from their personal lives, it led to negative effects of technology use such as burnout, working unpaid overtime and exposing themselves to too much screentime.</a:t>
            </a:r>
          </a:p>
          <a:p>
            <a:pPr marL="228600" indent="0" algn="just"/>
            <a:endParaRPr lang="en-US" sz="2000" dirty="0"/>
          </a:p>
        </p:txBody>
      </p:sp>
      <p:sp>
        <p:nvSpPr>
          <p:cNvPr id="3" name="Text Placeholder 2">
            <a:extLst>
              <a:ext uri="{FF2B5EF4-FFF2-40B4-BE49-F238E27FC236}">
                <a16:creationId xmlns:a16="http://schemas.microsoft.com/office/drawing/2014/main" id="{208882EE-10F3-4F85-96C5-9F422757FB19}"/>
              </a:ext>
            </a:extLst>
          </p:cNvPr>
          <p:cNvSpPr>
            <a:spLocks noGrp="1"/>
          </p:cNvSpPr>
          <p:nvPr>
            <p:ph type="body" idx="2"/>
          </p:nvPr>
        </p:nvSpPr>
        <p:spPr/>
        <p:txBody>
          <a:bodyPr>
            <a:noAutofit/>
          </a:bodyPr>
          <a:lstStyle/>
          <a:p>
            <a:pPr indent="-457200"/>
            <a:r>
              <a:rPr lang="en-IN" sz="3200" b="1" dirty="0"/>
              <a:t>Overview of the Problem</a:t>
            </a:r>
          </a:p>
        </p:txBody>
      </p:sp>
    </p:spTree>
    <p:extLst>
      <p:ext uri="{BB962C8B-B14F-4D97-AF65-F5344CB8AC3E}">
        <p14:creationId xmlns:p14="http://schemas.microsoft.com/office/powerpoint/2010/main" val="3086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27992" y="1757010"/>
            <a:ext cx="5971606" cy="4325737"/>
          </a:xfrm>
        </p:spPr>
        <p:txBody>
          <a:bodyPr>
            <a:normAutofit/>
          </a:bodyPr>
          <a:lstStyle/>
          <a:p>
            <a:pPr marL="0"/>
            <a:r>
              <a:rPr lang="en-US" dirty="0"/>
              <a:t>Digital wellbeing is a term used to describe the impact of technologies and digital services on people's mental, physical, social and emotional health.</a:t>
            </a:r>
          </a:p>
          <a:p>
            <a:pPr marL="0"/>
            <a:r>
              <a:rPr lang="en-US" dirty="0"/>
              <a:t>Nowadays, many jobs and everyday activities rely on the internet and digital devices.</a:t>
            </a:r>
          </a:p>
          <a:p>
            <a:pPr marL="0"/>
            <a:r>
              <a:rPr lang="en-US" dirty="0"/>
              <a:t>The goal of digital wellness (for the users of these technologies) is to promote healthy habits and assist the users in maintaining a healthy lifestyle in their daily life.</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27992" y="262890"/>
            <a:ext cx="5652921" cy="1108710"/>
          </a:xfrm>
        </p:spPr>
        <p:txBody>
          <a:bodyPr>
            <a:normAutofit/>
          </a:bodyPr>
          <a:lstStyle/>
          <a:p>
            <a:pPr algn="ctr"/>
            <a:r>
              <a:rPr lang="en-US" dirty="0"/>
              <a:t>Introduction to Digital Wellbeing</a:t>
            </a:r>
          </a:p>
        </p:txBody>
      </p:sp>
      <p:pic>
        <p:nvPicPr>
          <p:cNvPr id="6" name="Picture Placeholder 5" descr="A white cell phone&#10;&#10;Description automatically generated with low confidence">
            <a:extLst>
              <a:ext uri="{FF2B5EF4-FFF2-40B4-BE49-F238E27FC236}">
                <a16:creationId xmlns:a16="http://schemas.microsoft.com/office/drawing/2014/main" id="{45F2186F-61E6-4841-8519-8F55415E68F2}"/>
              </a:ext>
            </a:extLst>
          </p:cNvPr>
          <p:cNvPicPr>
            <a:picLocks noGrp="1" noChangeAspect="1"/>
          </p:cNvPicPr>
          <p:nvPr>
            <p:ph type="pic" sz="quarter" idx="10"/>
          </p:nvPr>
        </p:nvPicPr>
        <p:blipFill>
          <a:blip r:embed="rId2"/>
          <a:srcRect l="17903" r="17903"/>
          <a:stretch>
            <a:fillRect/>
          </a:stretch>
        </p:blipFill>
        <p:spPr/>
      </p:pic>
    </p:spTree>
    <p:extLst>
      <p:ext uri="{BB962C8B-B14F-4D97-AF65-F5344CB8AC3E}">
        <p14:creationId xmlns:p14="http://schemas.microsoft.com/office/powerpoint/2010/main" val="3649242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ACE10-5C5A-43DB-BC49-92609D578FEE}"/>
              </a:ext>
            </a:extLst>
          </p:cNvPr>
          <p:cNvSpPr>
            <a:spLocks noGrp="1"/>
          </p:cNvSpPr>
          <p:nvPr>
            <p:ph type="body" idx="1"/>
          </p:nvPr>
        </p:nvSpPr>
        <p:spPr/>
        <p:txBody>
          <a:bodyPr>
            <a:normAutofit/>
          </a:bodyPr>
          <a:lstStyle/>
          <a:p>
            <a:pPr marL="228600" indent="0" algn="just"/>
            <a:r>
              <a:rPr lang="en-US" sz="2200" dirty="0"/>
              <a:t>Telefonica recognised the  necessity for workers “right to disconnect” and committed to promote measures to guarantee adequate rest, such as awareness raising programs and training for managers and the rest of the employees.</a:t>
            </a:r>
          </a:p>
          <a:p>
            <a:pPr marL="228600" indent="0" algn="just"/>
            <a:endParaRPr lang="en-US" sz="2200" dirty="0"/>
          </a:p>
          <a:p>
            <a:pPr marL="228600" indent="0" algn="just"/>
            <a:r>
              <a:rPr lang="en-US" sz="2200" dirty="0"/>
              <a:t>This approach adopted in Telefonica towards the implementation of the right to disconnect is based on flexibility supported by technology and the two main results are</a:t>
            </a:r>
          </a:p>
          <a:p>
            <a:pPr marL="571500" indent="-342900" algn="just">
              <a:buFont typeface="Arial" panose="020B0604020202020204" pitchFamily="34" charset="0"/>
              <a:buChar char="•"/>
            </a:pPr>
            <a:r>
              <a:rPr lang="en-US" sz="2200" dirty="0"/>
              <a:t>Growth of the business focused on digitalization, sustainability and increased productivity.</a:t>
            </a:r>
          </a:p>
          <a:p>
            <a:pPr marL="571500" indent="-342900" algn="just">
              <a:buFont typeface="Arial" panose="020B0604020202020204" pitchFamily="34" charset="0"/>
              <a:buChar char="•"/>
            </a:pPr>
            <a:r>
              <a:rPr lang="en-US" sz="2200" dirty="0"/>
              <a:t>Increased balance between professional and personal life in order to ensure the well-being of employees.</a:t>
            </a:r>
          </a:p>
        </p:txBody>
      </p:sp>
      <p:sp>
        <p:nvSpPr>
          <p:cNvPr id="3" name="Text Placeholder 2">
            <a:extLst>
              <a:ext uri="{FF2B5EF4-FFF2-40B4-BE49-F238E27FC236}">
                <a16:creationId xmlns:a16="http://schemas.microsoft.com/office/drawing/2014/main" id="{39D9538D-49E4-4C21-8FE8-514371A2830C}"/>
              </a:ext>
            </a:extLst>
          </p:cNvPr>
          <p:cNvSpPr>
            <a:spLocks noGrp="1"/>
          </p:cNvSpPr>
          <p:nvPr>
            <p:ph type="body" idx="2"/>
          </p:nvPr>
        </p:nvSpPr>
        <p:spPr/>
        <p:txBody>
          <a:bodyPr>
            <a:noAutofit/>
          </a:bodyPr>
          <a:lstStyle/>
          <a:p>
            <a:r>
              <a:rPr lang="en-US" sz="3200" b="1" dirty="0"/>
              <a:t>Intervention</a:t>
            </a:r>
          </a:p>
        </p:txBody>
      </p:sp>
    </p:spTree>
    <p:extLst>
      <p:ext uri="{BB962C8B-B14F-4D97-AF65-F5344CB8AC3E}">
        <p14:creationId xmlns:p14="http://schemas.microsoft.com/office/powerpoint/2010/main" val="3299613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D15C6-EA6D-46A0-83B7-9D7D14D44266}"/>
              </a:ext>
            </a:extLst>
          </p:cNvPr>
          <p:cNvSpPr>
            <a:spLocks noGrp="1"/>
          </p:cNvSpPr>
          <p:nvPr>
            <p:ph type="body" idx="1"/>
          </p:nvPr>
        </p:nvSpPr>
        <p:spPr>
          <a:xfrm>
            <a:off x="734714" y="1495148"/>
            <a:ext cx="10808102" cy="3867704"/>
          </a:xfrm>
        </p:spPr>
        <p:txBody>
          <a:bodyPr>
            <a:normAutofit/>
          </a:bodyPr>
          <a:lstStyle/>
          <a:p>
            <a:pPr marL="228600" indent="0" algn="just"/>
            <a:r>
              <a:rPr lang="en-US" sz="2200" dirty="0"/>
              <a:t>The company already has a system to record the working  hours of employees working from the office. The result of this was that they invented a new system called “</a:t>
            </a:r>
            <a:r>
              <a:rPr lang="en-US" sz="2200" b="1" u="sng" dirty="0"/>
              <a:t>Success Factor</a:t>
            </a:r>
            <a:r>
              <a:rPr lang="en-US" sz="2200" dirty="0"/>
              <a:t>”.</a:t>
            </a:r>
          </a:p>
          <a:p>
            <a:pPr marL="228600" indent="0" algn="just"/>
            <a:endParaRPr lang="en-US" sz="2200" dirty="0"/>
          </a:p>
          <a:p>
            <a:pPr marL="228600" indent="0" algn="just"/>
            <a:r>
              <a:rPr lang="en-US" sz="2200" b="1" u="sng" dirty="0"/>
              <a:t>Success Factor</a:t>
            </a:r>
            <a:r>
              <a:rPr lang="en-US" sz="2200" dirty="0"/>
              <a:t> is an internal IT tool that records and monitors among many other things, working hours, thus detecting if an employee is working too long without breaks.</a:t>
            </a:r>
          </a:p>
          <a:p>
            <a:pPr marL="228600" indent="0" algn="just"/>
            <a:endParaRPr lang="en-US" sz="2200" dirty="0"/>
          </a:p>
          <a:p>
            <a:pPr marL="228600" indent="0" algn="just"/>
            <a:r>
              <a:rPr lang="en-US" sz="2200" dirty="0"/>
              <a:t>The managers were also given adequate training on how to maintain the mental health of the employees and the importance of this.</a:t>
            </a:r>
          </a:p>
        </p:txBody>
      </p:sp>
      <p:sp>
        <p:nvSpPr>
          <p:cNvPr id="3" name="Text Placeholder 2">
            <a:extLst>
              <a:ext uri="{FF2B5EF4-FFF2-40B4-BE49-F238E27FC236}">
                <a16:creationId xmlns:a16="http://schemas.microsoft.com/office/drawing/2014/main" id="{C2FE1B45-48D1-4CBA-B222-EBE224CCD54B}"/>
              </a:ext>
            </a:extLst>
          </p:cNvPr>
          <p:cNvSpPr>
            <a:spLocks noGrp="1"/>
          </p:cNvSpPr>
          <p:nvPr>
            <p:ph type="body" idx="2"/>
          </p:nvPr>
        </p:nvSpPr>
        <p:spPr/>
        <p:txBody>
          <a:bodyPr>
            <a:noAutofit/>
          </a:bodyPr>
          <a:lstStyle/>
          <a:p>
            <a:r>
              <a:rPr lang="en-US" sz="3200" dirty="0"/>
              <a:t>Implementation</a:t>
            </a:r>
          </a:p>
        </p:txBody>
      </p:sp>
    </p:spTree>
    <p:extLst>
      <p:ext uri="{BB962C8B-B14F-4D97-AF65-F5344CB8AC3E}">
        <p14:creationId xmlns:p14="http://schemas.microsoft.com/office/powerpoint/2010/main" val="812064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32162-4565-4749-B4B1-694E32E3D6DA}"/>
              </a:ext>
            </a:extLst>
          </p:cNvPr>
          <p:cNvSpPr>
            <a:spLocks noGrp="1"/>
          </p:cNvSpPr>
          <p:nvPr>
            <p:ph type="body" idx="1"/>
          </p:nvPr>
        </p:nvSpPr>
        <p:spPr/>
        <p:txBody>
          <a:bodyPr/>
          <a:lstStyle/>
          <a:p>
            <a:r>
              <a:rPr lang="en-US" dirty="0"/>
              <a:t>All the employees working in the company are enrolled in this tool.</a:t>
            </a:r>
          </a:p>
          <a:p>
            <a:r>
              <a:rPr lang="en-US" dirty="0"/>
              <a:t>The benefits of this tool are:</a:t>
            </a:r>
          </a:p>
          <a:p>
            <a:pPr marL="571500" indent="-342900">
              <a:buFont typeface="Arial" panose="020B0604020202020204" pitchFamily="34" charset="0"/>
              <a:buChar char="•"/>
            </a:pPr>
            <a:r>
              <a:rPr lang="en-US" dirty="0"/>
              <a:t>The employees can record their working hours.</a:t>
            </a:r>
          </a:p>
          <a:p>
            <a:pPr marL="571500" indent="-342900">
              <a:buFont typeface="Arial" panose="020B0604020202020204" pitchFamily="34" charset="0"/>
              <a:buChar char="•"/>
            </a:pPr>
            <a:r>
              <a:rPr lang="en-US" dirty="0"/>
              <a:t>Each employee is registered with a standard work schedule.</a:t>
            </a:r>
          </a:p>
          <a:p>
            <a:pPr marL="571500" indent="-342900">
              <a:buFont typeface="Arial" panose="020B0604020202020204" pitchFamily="34" charset="0"/>
              <a:buChar char="•"/>
            </a:pPr>
            <a:r>
              <a:rPr lang="en-US" dirty="0"/>
              <a:t>Flexibility in work time is allowed.</a:t>
            </a:r>
          </a:p>
          <a:p>
            <a:pPr marL="571500" indent="-342900">
              <a:buFont typeface="Arial" panose="020B0604020202020204" pitchFamily="34" charset="0"/>
              <a:buChar char="•"/>
            </a:pPr>
            <a:r>
              <a:rPr lang="en-US" dirty="0"/>
              <a:t>The number of working days can be recorded.</a:t>
            </a:r>
          </a:p>
          <a:p>
            <a:pPr marL="228600" indent="0"/>
            <a:r>
              <a:rPr lang="en-US" dirty="0"/>
              <a:t>Through these benefits, overtime is explicitly limited in the company since it must be authorized in writing by superiors.</a:t>
            </a:r>
          </a:p>
          <a:p>
            <a:pPr marL="5715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B1B49494-8A4C-449B-9ABF-DB01CC06568E}"/>
              </a:ext>
            </a:extLst>
          </p:cNvPr>
          <p:cNvSpPr>
            <a:spLocks noGrp="1"/>
          </p:cNvSpPr>
          <p:nvPr>
            <p:ph type="body" idx="2"/>
          </p:nvPr>
        </p:nvSpPr>
        <p:spPr/>
        <p:txBody>
          <a:bodyPr>
            <a:normAutofit fontScale="92500" lnSpcReduction="20000"/>
          </a:bodyPr>
          <a:lstStyle/>
          <a:p>
            <a:r>
              <a:rPr lang="en-US" dirty="0"/>
              <a:t>Benefits of The Success Factor</a:t>
            </a:r>
          </a:p>
        </p:txBody>
      </p:sp>
    </p:spTree>
    <p:extLst>
      <p:ext uri="{BB962C8B-B14F-4D97-AF65-F5344CB8AC3E}">
        <p14:creationId xmlns:p14="http://schemas.microsoft.com/office/powerpoint/2010/main" val="2028076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A1180-0A9A-4967-95B6-291FB6023AC0}"/>
              </a:ext>
            </a:extLst>
          </p:cNvPr>
          <p:cNvSpPr>
            <a:spLocks noGrp="1"/>
          </p:cNvSpPr>
          <p:nvPr>
            <p:ph type="body" idx="1"/>
          </p:nvPr>
        </p:nvSpPr>
        <p:spPr/>
        <p:txBody>
          <a:bodyPr>
            <a:normAutofit/>
          </a:bodyPr>
          <a:lstStyle/>
          <a:p>
            <a:pPr marL="571500" indent="-342900" algn="just">
              <a:buFont typeface="Arial" panose="020B0604020202020204" pitchFamily="34" charset="0"/>
              <a:buChar char="•"/>
            </a:pPr>
            <a:r>
              <a:rPr lang="en-US" dirty="0"/>
              <a:t>Employees now have the right to disconnect from work outside of working hours.</a:t>
            </a:r>
          </a:p>
          <a:p>
            <a:pPr marL="571500" indent="-342900" algn="just">
              <a:buFont typeface="Arial" panose="020B0604020202020204" pitchFamily="34" charset="0"/>
              <a:buChar char="•"/>
            </a:pPr>
            <a:r>
              <a:rPr lang="en-US" dirty="0"/>
              <a:t>Employees are now able to easily differentiate between their work and personal lives.</a:t>
            </a:r>
          </a:p>
          <a:p>
            <a:pPr marL="571500" indent="-342900" algn="just">
              <a:buFont typeface="Arial" panose="020B0604020202020204" pitchFamily="34" charset="0"/>
              <a:buChar char="•"/>
            </a:pPr>
            <a:r>
              <a:rPr lang="en-US" dirty="0"/>
              <a:t>Employees cannot be forced to reply to official emails and phone calls outside of regular working hours.</a:t>
            </a:r>
          </a:p>
          <a:p>
            <a:pPr marL="571500" indent="-342900" algn="just">
              <a:buFont typeface="Arial" panose="020B0604020202020204" pitchFamily="34" charset="0"/>
              <a:buChar char="•"/>
            </a:pPr>
            <a:r>
              <a:rPr lang="en-US" dirty="0"/>
              <a:t>Employees can send an official mail if they wish to take holiday leave.</a:t>
            </a:r>
          </a:p>
          <a:p>
            <a:pPr marL="228600" indent="0" algn="just"/>
            <a:endParaRPr lang="en-US" dirty="0"/>
          </a:p>
        </p:txBody>
      </p:sp>
      <p:sp>
        <p:nvSpPr>
          <p:cNvPr id="3" name="Text Placeholder 2">
            <a:extLst>
              <a:ext uri="{FF2B5EF4-FFF2-40B4-BE49-F238E27FC236}">
                <a16:creationId xmlns:a16="http://schemas.microsoft.com/office/drawing/2014/main" id="{DA4838ED-ABCC-41E0-8063-4F9EEDB79D74}"/>
              </a:ext>
            </a:extLst>
          </p:cNvPr>
          <p:cNvSpPr>
            <a:spLocks noGrp="1"/>
          </p:cNvSpPr>
          <p:nvPr>
            <p:ph type="body" idx="2"/>
          </p:nvPr>
        </p:nvSpPr>
        <p:spPr/>
        <p:txBody>
          <a:bodyPr>
            <a:normAutofit fontScale="92500" lnSpcReduction="20000"/>
          </a:bodyPr>
          <a:lstStyle/>
          <a:p>
            <a:r>
              <a:rPr lang="en-US" dirty="0"/>
              <a:t>Impact of the Implementation and Conclusions</a:t>
            </a:r>
          </a:p>
        </p:txBody>
      </p:sp>
    </p:spTree>
    <p:extLst>
      <p:ext uri="{BB962C8B-B14F-4D97-AF65-F5344CB8AC3E}">
        <p14:creationId xmlns:p14="http://schemas.microsoft.com/office/powerpoint/2010/main" val="3356498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2157-8FA3-498E-8EA6-5E3241E053DE}"/>
              </a:ext>
            </a:extLst>
          </p:cNvPr>
          <p:cNvSpPr>
            <a:spLocks noGrp="1"/>
          </p:cNvSpPr>
          <p:nvPr>
            <p:ph type="body" idx="1"/>
          </p:nvPr>
        </p:nvSpPr>
        <p:spPr/>
        <p:txBody>
          <a:bodyPr>
            <a:normAutofit/>
          </a:bodyPr>
          <a:lstStyle/>
          <a:p>
            <a:pPr marL="228600" indent="0"/>
            <a:r>
              <a:rPr lang="en-US" sz="2200" dirty="0"/>
              <a:t>Through this Case Study we have identified the importance of the right to disconnect and how it helps employees maintain their physical and mental health.</a:t>
            </a:r>
          </a:p>
          <a:p>
            <a:pPr marL="228600" indent="0"/>
            <a:endParaRPr lang="en-US" sz="2200" dirty="0"/>
          </a:p>
          <a:p>
            <a:pPr marL="228600" indent="0"/>
            <a:r>
              <a:rPr lang="en-US" sz="2200" dirty="0"/>
              <a:t>These methods help to ensure that the employees take care of their mental wellbeing, reduce technostress, and have an improved work/life balance.</a:t>
            </a:r>
          </a:p>
          <a:p>
            <a:pPr marL="228600" indent="0"/>
            <a:endParaRPr lang="en-US" sz="2200" dirty="0"/>
          </a:p>
          <a:p>
            <a:pPr marL="228600" indent="0"/>
            <a:r>
              <a:rPr lang="en-US" sz="2200" dirty="0"/>
              <a:t>As Digital Crossroads aims to train the SME managers in employee well-being, this case study can be taken as an example on the importance of educating managers on digital stress.</a:t>
            </a:r>
          </a:p>
        </p:txBody>
      </p:sp>
      <p:sp>
        <p:nvSpPr>
          <p:cNvPr id="3" name="Text Placeholder 2">
            <a:extLst>
              <a:ext uri="{FF2B5EF4-FFF2-40B4-BE49-F238E27FC236}">
                <a16:creationId xmlns:a16="http://schemas.microsoft.com/office/drawing/2014/main" id="{51E6D3D0-6F4C-4342-9E58-2FF36ACBF6CB}"/>
              </a:ext>
            </a:extLst>
          </p:cNvPr>
          <p:cNvSpPr>
            <a:spLocks noGrp="1"/>
          </p:cNvSpPr>
          <p:nvPr>
            <p:ph type="body" idx="2"/>
          </p:nvPr>
        </p:nvSpPr>
        <p:spPr/>
        <p:txBody>
          <a:bodyPr>
            <a:noAutofit/>
          </a:bodyPr>
          <a:lstStyle/>
          <a:p>
            <a:r>
              <a:rPr lang="en-US" sz="3200" dirty="0"/>
              <a:t>Conclusions</a:t>
            </a:r>
          </a:p>
        </p:txBody>
      </p:sp>
    </p:spTree>
    <p:extLst>
      <p:ext uri="{BB962C8B-B14F-4D97-AF65-F5344CB8AC3E}">
        <p14:creationId xmlns:p14="http://schemas.microsoft.com/office/powerpoint/2010/main" val="3903482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474843"/>
            <a:ext cx="6965028" cy="1719470"/>
          </a:xfrm>
        </p:spPr>
        <p:txBody>
          <a:bodyPr>
            <a:normAutofit/>
          </a:bodyPr>
          <a:lstStyle/>
          <a:p>
            <a:r>
              <a:rPr lang="en-US" dirty="0"/>
              <a:t>Video links, activities and exercises</a:t>
            </a:r>
          </a:p>
          <a:p>
            <a:endParaRPr lang="en-IE" dirty="0"/>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05</a:t>
            </a:r>
            <a:endParaRPr lang="en-IE" dirty="0"/>
          </a:p>
        </p:txBody>
      </p:sp>
    </p:spTree>
    <p:extLst>
      <p:ext uri="{BB962C8B-B14F-4D97-AF65-F5344CB8AC3E}">
        <p14:creationId xmlns:p14="http://schemas.microsoft.com/office/powerpoint/2010/main" val="37716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734714" y="1495148"/>
            <a:ext cx="10808102" cy="3867704"/>
          </a:xfrm>
        </p:spPr>
        <p:txBody>
          <a:bodyPr/>
          <a:lstStyle/>
          <a:p>
            <a:pPr marL="0"/>
            <a:r>
              <a:rPr lang="en-US" dirty="0"/>
              <a:t>Take a look at how much time you spend on your device!</a:t>
            </a:r>
          </a:p>
          <a:p>
            <a:pPr marL="0"/>
            <a:endParaRPr lang="en-US" dirty="0"/>
          </a:p>
          <a:p>
            <a:pPr marL="0"/>
            <a:r>
              <a:rPr lang="en-US" dirty="0"/>
              <a:t>Do this by looking at your digital wellbeing app associated with your smartphone. For both Android and iOS users, it can be found in your settings.</a:t>
            </a:r>
          </a:p>
          <a:p>
            <a:pPr marL="0"/>
            <a:endParaRPr lang="en-US" dirty="0"/>
          </a:p>
          <a:p>
            <a:pPr marL="0"/>
            <a:r>
              <a:rPr lang="en-US" dirty="0"/>
              <a:t>Have a look at how long you spend on each app. Does this information surprise you? Is some of the time spent on apps wasted? How do you think you could reduce some of the time you have spent on unnecessary apps? How much of the time spent on these apps was related to work versus personal usage?</a:t>
            </a:r>
          </a:p>
          <a:p>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320040"/>
            <a:ext cx="10808102" cy="1436971"/>
          </a:xfrm>
        </p:spPr>
        <p:txBody>
          <a:bodyPr>
            <a:normAutofit/>
          </a:bodyPr>
          <a:lstStyle/>
          <a:p>
            <a:r>
              <a:rPr lang="en-IE" dirty="0"/>
              <a:t>Exercise -1</a:t>
            </a:r>
          </a:p>
          <a:p>
            <a:r>
              <a:rPr lang="en-IE" sz="2400" b="1" dirty="0"/>
              <a:t>Find out your digital usage</a:t>
            </a:r>
          </a:p>
          <a:p>
            <a:endParaRPr lang="en-IE" dirty="0"/>
          </a:p>
        </p:txBody>
      </p:sp>
    </p:spTree>
    <p:extLst>
      <p:ext uri="{BB962C8B-B14F-4D97-AF65-F5344CB8AC3E}">
        <p14:creationId xmlns:p14="http://schemas.microsoft.com/office/powerpoint/2010/main" val="826927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691949" y="1669924"/>
            <a:ext cx="10808102" cy="4186589"/>
          </a:xfrm>
        </p:spPr>
        <p:txBody>
          <a:bodyPr>
            <a:normAutofit lnSpcReduction="10000"/>
          </a:bodyPr>
          <a:lstStyle/>
          <a:p>
            <a:pPr marL="228600" indent="0" algn="just"/>
            <a:r>
              <a:rPr lang="en-US" dirty="0"/>
              <a:t>In the past week, think about the following questions for a few minutes, and write down a few sentences in response to this. This can be completed as a solo exercise or as a group.</a:t>
            </a:r>
          </a:p>
          <a:p>
            <a:pPr marL="228600" indent="0" algn="just"/>
            <a:endParaRPr lang="en-US" dirty="0"/>
          </a:p>
          <a:p>
            <a:pPr marL="571500" indent="-342900" algn="just">
              <a:buFont typeface="Arial" panose="020B0604020202020204" pitchFamily="34" charset="0"/>
              <a:buChar char="•"/>
            </a:pPr>
            <a:r>
              <a:rPr lang="en-US" dirty="0"/>
              <a:t>Think about a time when technology supported you, and hindered your ability to work. (</a:t>
            </a:r>
            <a:r>
              <a:rPr lang="en-US" i="1" dirty="0"/>
              <a:t>If you need help with this, try taking a look at your phone’s digital wellbeing app to see how long you spent on certain apps</a:t>
            </a:r>
            <a:r>
              <a:rPr lang="en-US" dirty="0"/>
              <a:t>)</a:t>
            </a:r>
          </a:p>
          <a:p>
            <a:pPr marL="571500" indent="-342900" algn="just">
              <a:buFont typeface="Arial" panose="020B0604020202020204" pitchFamily="34" charset="0"/>
              <a:buChar char="•"/>
            </a:pPr>
            <a:endParaRPr lang="en-US" dirty="0"/>
          </a:p>
          <a:p>
            <a:pPr marL="571500" indent="-342900" algn="just">
              <a:buFont typeface="Arial" panose="020B0604020202020204" pitchFamily="34" charset="0"/>
              <a:buChar char="•"/>
            </a:pPr>
            <a:r>
              <a:rPr lang="en-US" dirty="0"/>
              <a:t>What would you change about your digital usage in the last week?</a:t>
            </a:r>
          </a:p>
          <a:p>
            <a:pPr marL="571500" indent="-342900" algn="just">
              <a:buFont typeface="Arial" panose="020B0604020202020204" pitchFamily="34" charset="0"/>
              <a:buChar char="•"/>
            </a:pPr>
            <a:endParaRPr lang="en-US" dirty="0"/>
          </a:p>
          <a:p>
            <a:pPr marL="571500" indent="-342900" algn="just">
              <a:buFont typeface="Arial" panose="020B0604020202020204" pitchFamily="34" charset="0"/>
              <a:buChar char="•"/>
            </a:pPr>
            <a:r>
              <a:rPr lang="en-US" dirty="0"/>
              <a:t>Do you feel in control of your digital technology use in work?</a:t>
            </a:r>
            <a:endParaRPr lang="en-IE" dirty="0"/>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Exercise -2</a:t>
            </a:r>
          </a:p>
          <a:p>
            <a:r>
              <a:rPr lang="en-IE" sz="2600" b="1" dirty="0"/>
              <a:t>Think about your own and your worker’s Technology use</a:t>
            </a:r>
          </a:p>
          <a:p>
            <a:endParaRPr lang="en-IE" dirty="0"/>
          </a:p>
        </p:txBody>
      </p:sp>
    </p:spTree>
    <p:extLst>
      <p:ext uri="{BB962C8B-B14F-4D97-AF65-F5344CB8AC3E}">
        <p14:creationId xmlns:p14="http://schemas.microsoft.com/office/powerpoint/2010/main" val="342061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51016-E460-4431-ACF5-276976A2206D}"/>
              </a:ext>
            </a:extLst>
          </p:cNvPr>
          <p:cNvSpPr>
            <a:spLocks noGrp="1"/>
          </p:cNvSpPr>
          <p:nvPr>
            <p:ph type="body" sz="quarter" idx="18"/>
          </p:nvPr>
        </p:nvSpPr>
        <p:spPr>
          <a:xfrm>
            <a:off x="691949" y="1669925"/>
            <a:ext cx="10808102" cy="3867704"/>
          </a:xfrm>
        </p:spPr>
        <p:txBody>
          <a:bodyPr>
            <a:normAutofit/>
          </a:bodyPr>
          <a:lstStyle/>
          <a:p>
            <a:pPr marL="571500" indent="-342900" algn="just">
              <a:buFont typeface="Arial" panose="020B0604020202020204" pitchFamily="34" charset="0"/>
              <a:buChar char="•"/>
            </a:pPr>
            <a:r>
              <a:rPr lang="en-US" dirty="0"/>
              <a:t>How can your </a:t>
            </a:r>
            <a:r>
              <a:rPr lang="en-US" dirty="0" err="1"/>
              <a:t>organisation</a:t>
            </a:r>
            <a:r>
              <a:rPr lang="en-US" dirty="0"/>
              <a:t> support and protect a worker's focus from unwanted disruptions?</a:t>
            </a:r>
          </a:p>
          <a:p>
            <a:pPr marL="571500" indent="-342900" algn="just">
              <a:buFont typeface="Arial" panose="020B0604020202020204" pitchFamily="34" charset="0"/>
              <a:buChar char="•"/>
            </a:pPr>
            <a:r>
              <a:rPr lang="en-US" dirty="0"/>
              <a:t>How do we help people stay focused on a single task?</a:t>
            </a:r>
          </a:p>
          <a:p>
            <a:pPr marL="571500" indent="-342900" algn="just">
              <a:buFont typeface="Arial" panose="020B0604020202020204" pitchFamily="34" charset="0"/>
              <a:buChar char="•"/>
            </a:pPr>
            <a:r>
              <a:rPr lang="en-US" dirty="0"/>
              <a:t>How could we encourage intentional technology use? </a:t>
            </a:r>
            <a:endParaRPr lang="en-IE" dirty="0"/>
          </a:p>
          <a:p>
            <a:pPr marL="571500" indent="-342900" algn="just">
              <a:buFont typeface="Arial" panose="020B0604020202020204" pitchFamily="34" charset="0"/>
              <a:buChar char="•"/>
            </a:pPr>
            <a:r>
              <a:rPr lang="en-US" dirty="0"/>
              <a:t>How might we support in-person presence when it’s needed for? </a:t>
            </a:r>
          </a:p>
          <a:p>
            <a:pPr marL="571500" indent="-342900" algn="just">
              <a:buFont typeface="Arial" panose="020B0604020202020204" pitchFamily="34" charset="0"/>
              <a:buChar char="•"/>
            </a:pPr>
            <a:r>
              <a:rPr lang="en-US" dirty="0"/>
              <a:t>How could we encourage workers together online at the right place and time? </a:t>
            </a:r>
          </a:p>
          <a:p>
            <a:pPr marL="571500" indent="-342900" algn="just">
              <a:buFont typeface="Arial" panose="020B0604020202020204" pitchFamily="34" charset="0"/>
              <a:buChar char="•"/>
            </a:pPr>
            <a:r>
              <a:rPr lang="en-US" dirty="0"/>
              <a:t>How can our </a:t>
            </a:r>
            <a:r>
              <a:rPr lang="en-US" dirty="0" err="1"/>
              <a:t>organisation</a:t>
            </a:r>
            <a:r>
              <a:rPr lang="en-US" dirty="0"/>
              <a:t> support boundaries between work and personal life?</a:t>
            </a:r>
          </a:p>
        </p:txBody>
      </p:sp>
      <p:sp>
        <p:nvSpPr>
          <p:cNvPr id="4" name="Text Placeholder 3">
            <a:extLst>
              <a:ext uri="{FF2B5EF4-FFF2-40B4-BE49-F238E27FC236}">
                <a16:creationId xmlns:a16="http://schemas.microsoft.com/office/drawing/2014/main" id="{85317CD6-C470-4230-9136-5382EEF0A30B}"/>
              </a:ext>
            </a:extLst>
          </p:cNvPr>
          <p:cNvSpPr>
            <a:spLocks noGrp="1"/>
          </p:cNvSpPr>
          <p:nvPr>
            <p:ph type="body" sz="quarter" idx="16"/>
          </p:nvPr>
        </p:nvSpPr>
        <p:spPr>
          <a:xfrm>
            <a:off x="734714" y="424311"/>
            <a:ext cx="10808102" cy="987045"/>
          </a:xfrm>
        </p:spPr>
        <p:txBody>
          <a:bodyPr>
            <a:normAutofit fontScale="92500" lnSpcReduction="10000"/>
          </a:bodyPr>
          <a:lstStyle/>
          <a:p>
            <a:r>
              <a:rPr lang="en-IE" sz="3900" dirty="0"/>
              <a:t>Exercise -2</a:t>
            </a:r>
          </a:p>
          <a:p>
            <a:r>
              <a:rPr lang="en-IE" sz="2600" b="1" dirty="0"/>
              <a:t>Think about your own and your worker’s Technology use</a:t>
            </a:r>
          </a:p>
          <a:p>
            <a:endParaRPr lang="en-IE" dirty="0"/>
          </a:p>
        </p:txBody>
      </p:sp>
    </p:spTree>
    <p:extLst>
      <p:ext uri="{BB962C8B-B14F-4D97-AF65-F5344CB8AC3E}">
        <p14:creationId xmlns:p14="http://schemas.microsoft.com/office/powerpoint/2010/main" val="3811109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20000"/>
          </a:bodyPr>
          <a:lstStyle/>
          <a:p>
            <a:pPr marL="0"/>
            <a:r>
              <a:rPr lang="en-IE" dirty="0">
                <a:solidFill>
                  <a:schemeClr val="tx1">
                    <a:lumMod val="50000"/>
                  </a:schemeClr>
                </a:solidFill>
              </a:rPr>
              <a:t>Check out the following YouTube video to help improve your learning outcomes. In this Ted Talk, the presenter explores some of the issues and potential fixes surrounding information (cognitive) overload.</a:t>
            </a:r>
          </a:p>
          <a:p>
            <a:pPr marL="0"/>
            <a:r>
              <a:rPr lang="en-IE" dirty="0">
                <a:solidFill>
                  <a:schemeClr val="tx1">
                    <a:lumMod val="50000"/>
                  </a:schemeClr>
                </a:solidFill>
                <a:hlinkClick r:id="rId3">
                  <a:extLst>
                    <a:ext uri="{A12FA001-AC4F-418D-AE19-62706E023703}">
                      <ahyp:hlinkClr xmlns:ahyp="http://schemas.microsoft.com/office/drawing/2018/hyperlinkcolor" val="tx"/>
                    </a:ext>
                  </a:extLst>
                </a:hlinkClick>
              </a:rPr>
              <a:t>https://www.youtube.com/watch?v=Z0ztO86ImQg</a:t>
            </a:r>
            <a:endParaRPr lang="en-IE" dirty="0">
              <a:solidFill>
                <a:schemeClr val="tx1">
                  <a:lumMod val="50000"/>
                </a:schemeClr>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Cognitive overload- rewire your brain in the digital age</a:t>
            </a:r>
            <a:endParaRPr lang="en-IE" sz="4600" dirty="0"/>
          </a:p>
        </p:txBody>
      </p:sp>
      <p:pic>
        <p:nvPicPr>
          <p:cNvPr id="2" name="Online Media 1" title="Cognitive overload -- rewire your brain in the digital age | Darren McNelis | TEDxTallaght">
            <a:hlinkClick r:id="" action="ppaction://media"/>
            <a:extLst>
              <a:ext uri="{FF2B5EF4-FFF2-40B4-BE49-F238E27FC236}">
                <a16:creationId xmlns:a16="http://schemas.microsoft.com/office/drawing/2014/main" id="{7793A8A0-5BBC-4EE9-99D5-A652A812407B}"/>
              </a:ext>
            </a:extLst>
          </p:cNvPr>
          <p:cNvPicPr>
            <a:picLocks noRot="1" noChangeAspect="1"/>
          </p:cNvPicPr>
          <p:nvPr>
            <a:videoFile r:link="rId1"/>
          </p:nvPr>
        </p:nvPicPr>
        <p:blipFill>
          <a:blip r:embed="rId4"/>
          <a:stretch>
            <a:fillRect/>
          </a:stretch>
        </p:blipFill>
        <p:spPr>
          <a:xfrm>
            <a:off x="6977051" y="1133061"/>
            <a:ext cx="5238446" cy="3993391"/>
          </a:xfrm>
          <a:prstGeom prst="rect">
            <a:avLst/>
          </a:prstGeom>
        </p:spPr>
      </p:pic>
    </p:spTree>
    <p:extLst>
      <p:ext uri="{BB962C8B-B14F-4D97-AF65-F5344CB8AC3E}">
        <p14:creationId xmlns:p14="http://schemas.microsoft.com/office/powerpoint/2010/main" val="2323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lstStyle/>
          <a:p>
            <a:pPr marL="0"/>
            <a:r>
              <a:rPr lang="en-US" dirty="0"/>
              <a:t>For example, common digital wellness practices include implementing screen time limits, wearing blue-light-blocking glasses to alleviate eyestrain, and muting notifications on mobile devices to prevent constant interruptions.</a:t>
            </a:r>
            <a:endParaRPr lang="en-IE"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p:txBody>
          <a:bodyPr>
            <a:normAutofit fontScale="85000" lnSpcReduction="10000"/>
          </a:bodyPr>
          <a:lstStyle/>
          <a:p>
            <a:r>
              <a:rPr lang="en-GB" sz="3900" b="1" dirty="0"/>
              <a:t>What is Digital Wellbeing</a:t>
            </a:r>
            <a:r>
              <a:rPr lang="en-GB" sz="3600" b="1" dirty="0"/>
              <a:t>?</a:t>
            </a:r>
            <a:endParaRPr lang="en-US" b="1" dirty="0"/>
          </a:p>
          <a:p>
            <a:endParaRPr lang="en-IE" dirty="0"/>
          </a:p>
        </p:txBody>
      </p:sp>
      <p:pic>
        <p:nvPicPr>
          <p:cNvPr id="6" name="Picture Placeholder 5">
            <a:extLst>
              <a:ext uri="{FF2B5EF4-FFF2-40B4-BE49-F238E27FC236}">
                <a16:creationId xmlns:a16="http://schemas.microsoft.com/office/drawing/2014/main" id="{8AEE1803-0D7E-4C2E-86E5-3877070A8EE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2734942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chemeClr val="tx1">
                    <a:lumMod val="50000"/>
                  </a:schemeClr>
                </a:solidFill>
              </a:rPr>
              <a:t>Check out the following YouTube video to help improve your learning outcomes. In this Ted Talk, the presenter explores some of the science behind the negatives of using technology</a:t>
            </a:r>
          </a:p>
          <a:p>
            <a:pPr marL="0"/>
            <a:r>
              <a:rPr lang="en-IE" dirty="0">
                <a:solidFill>
                  <a:schemeClr val="tx1">
                    <a:lumMod val="50000"/>
                  </a:schemeClr>
                </a:solidFill>
                <a:hlinkClick r:id="rId3">
                  <a:extLst>
                    <a:ext uri="{A12FA001-AC4F-418D-AE19-62706E023703}">
                      <ahyp:hlinkClr xmlns:ahyp="http://schemas.microsoft.com/office/drawing/2018/hyperlinkcolor" val="tx"/>
                    </a:ext>
                  </a:extLst>
                </a:hlinkClick>
              </a:rPr>
              <a:t>https://www.youtube.com/watch?v=mNKN4dHGQKg</a:t>
            </a:r>
            <a:endParaRPr lang="en-IE" dirty="0">
              <a:solidFill>
                <a:schemeClr val="tx1">
                  <a:lumMod val="50000"/>
                </a:schemeClr>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808541"/>
          </a:xfrm>
        </p:spPr>
        <p:txBody>
          <a:bodyPr>
            <a:normAutofit fontScale="70000" lnSpcReduction="20000"/>
          </a:bodyPr>
          <a:lstStyle/>
          <a:p>
            <a:r>
              <a:rPr lang="en-IE" sz="5100" dirty="0"/>
              <a:t>WATCH</a:t>
            </a:r>
          </a:p>
          <a:p>
            <a:endParaRPr lang="en-IE" dirty="0"/>
          </a:p>
          <a:p>
            <a:r>
              <a:rPr lang="en-US" sz="4600" dirty="0"/>
              <a:t>Is technology really ruining your life?</a:t>
            </a:r>
            <a:endParaRPr lang="en-IE" sz="4600" dirty="0"/>
          </a:p>
        </p:txBody>
      </p:sp>
      <p:pic>
        <p:nvPicPr>
          <p:cNvPr id="8" name="Online Media 7" title="Is technology really ruining your life? | David Ellis | TEDxLancasterU">
            <a:hlinkClick r:id="" action="ppaction://media"/>
            <a:extLst>
              <a:ext uri="{FF2B5EF4-FFF2-40B4-BE49-F238E27FC236}">
                <a16:creationId xmlns:a16="http://schemas.microsoft.com/office/drawing/2014/main" id="{D077B055-F2E9-4D46-8907-E30ADB3D85A2}"/>
              </a:ext>
            </a:extLst>
          </p:cNvPr>
          <p:cNvPicPr>
            <a:picLocks noRot="1" noChangeAspect="1"/>
          </p:cNvPicPr>
          <p:nvPr>
            <a:videoFile r:link="rId1"/>
          </p:nvPr>
        </p:nvPicPr>
        <p:blipFill>
          <a:blip r:embed="rId4"/>
          <a:stretch>
            <a:fillRect/>
          </a:stretch>
        </p:blipFill>
        <p:spPr>
          <a:xfrm>
            <a:off x="6982752" y="1203325"/>
            <a:ext cx="5209248" cy="3986833"/>
          </a:xfrm>
          <a:prstGeom prst="rect">
            <a:avLst/>
          </a:prstGeom>
        </p:spPr>
      </p:pic>
    </p:spTree>
    <p:extLst>
      <p:ext uri="{BB962C8B-B14F-4D97-AF65-F5344CB8AC3E}">
        <p14:creationId xmlns:p14="http://schemas.microsoft.com/office/powerpoint/2010/main" val="26512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lnSpcReduction="10000"/>
          </a:bodyPr>
          <a:lstStyle/>
          <a:p>
            <a:pPr marL="0"/>
            <a:r>
              <a:rPr lang="en-IE" dirty="0">
                <a:solidFill>
                  <a:schemeClr val="tx1">
                    <a:lumMod val="50000"/>
                  </a:schemeClr>
                </a:solidFill>
              </a:rPr>
              <a:t>Check out the following YouTube video to help improve your learning outcomes. In this Ted Talk, the presenter explores some information around the issues of technostress.</a:t>
            </a:r>
          </a:p>
          <a:p>
            <a:pPr marL="0"/>
            <a:r>
              <a:rPr lang="en-IE" dirty="0">
                <a:solidFill>
                  <a:schemeClr val="tx1">
                    <a:lumMod val="50000"/>
                  </a:schemeClr>
                </a:solidFill>
                <a:hlinkClick r:id="rId3">
                  <a:extLst>
                    <a:ext uri="{A12FA001-AC4F-418D-AE19-62706E023703}">
                      <ahyp:hlinkClr xmlns:ahyp="http://schemas.microsoft.com/office/drawing/2018/hyperlinkcolor" val="tx"/>
                    </a:ext>
                  </a:extLst>
                </a:hlinkClick>
              </a:rPr>
              <a:t>https://www.youtube.com/watch?v=dkKFwWFV7B0</a:t>
            </a:r>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805450"/>
            <a:ext cx="5113283" cy="1520307"/>
          </a:xfrm>
        </p:spPr>
        <p:txBody>
          <a:bodyPr>
            <a:normAutofit fontScale="92500" lnSpcReduction="20000"/>
          </a:bodyPr>
          <a:lstStyle/>
          <a:p>
            <a:r>
              <a:rPr lang="en-IE" dirty="0"/>
              <a:t>WATCH</a:t>
            </a:r>
          </a:p>
          <a:p>
            <a:endParaRPr lang="en-IE" dirty="0"/>
          </a:p>
          <a:p>
            <a:r>
              <a:rPr lang="en-IE" sz="3500" dirty="0"/>
              <a:t>Coping with technostress</a:t>
            </a:r>
          </a:p>
        </p:txBody>
      </p:sp>
      <p:pic>
        <p:nvPicPr>
          <p:cNvPr id="7" name="Online Media 6" title="Coping with Techno stress | TP Sreenivasan | TEDxMACE">
            <a:hlinkClick r:id="" action="ppaction://media"/>
            <a:extLst>
              <a:ext uri="{FF2B5EF4-FFF2-40B4-BE49-F238E27FC236}">
                <a16:creationId xmlns:a16="http://schemas.microsoft.com/office/drawing/2014/main" id="{4670E6DE-DE99-4838-B6D6-C17AAF3A2E0A}"/>
              </a:ext>
            </a:extLst>
          </p:cNvPr>
          <p:cNvPicPr>
            <a:picLocks noRot="1" noChangeAspect="1"/>
          </p:cNvPicPr>
          <p:nvPr>
            <a:videoFile r:link="rId1"/>
          </p:nvPr>
        </p:nvPicPr>
        <p:blipFill>
          <a:blip r:embed="rId4"/>
          <a:stretch>
            <a:fillRect/>
          </a:stretch>
        </p:blipFill>
        <p:spPr>
          <a:xfrm>
            <a:off x="7061200" y="1203325"/>
            <a:ext cx="5130800" cy="3913188"/>
          </a:xfrm>
          <a:prstGeom prst="rect">
            <a:avLst/>
          </a:prstGeom>
        </p:spPr>
      </p:pic>
    </p:spTree>
    <p:extLst>
      <p:ext uri="{BB962C8B-B14F-4D97-AF65-F5344CB8AC3E}">
        <p14:creationId xmlns:p14="http://schemas.microsoft.com/office/powerpoint/2010/main" val="27306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5E7861-4D66-C163-8D48-A5278C7BAE9C}"/>
              </a:ext>
            </a:extLst>
          </p:cNvPr>
          <p:cNvSpPr>
            <a:spLocks noGrp="1"/>
          </p:cNvSpPr>
          <p:nvPr>
            <p:ph type="body" sz="quarter" idx="19"/>
          </p:nvPr>
        </p:nvSpPr>
        <p:spPr>
          <a:xfrm>
            <a:off x="159026" y="2143642"/>
            <a:ext cx="4234070" cy="5062228"/>
          </a:xfrm>
        </p:spPr>
        <p:txBody>
          <a:bodyPr>
            <a:normAutofit fontScale="77500" lnSpcReduction="20000"/>
          </a:bodyPr>
          <a:lstStyle/>
          <a:p>
            <a:r>
              <a:rPr lang="en-IE" sz="2800" dirty="0">
                <a:solidFill>
                  <a:schemeClr val="bg1"/>
                </a:solidFill>
              </a:rPr>
              <a:t>Module 2 of the Digital Crossroads OERs is titled “</a:t>
            </a:r>
            <a:r>
              <a:rPr lang="en-US" sz="2800" dirty="0">
                <a:solidFill>
                  <a:schemeClr val="bg1"/>
                </a:solidFill>
              </a:rPr>
              <a:t>Available training and guidance for digital systems and tools”. Here, you will find more information on the following topics:</a:t>
            </a:r>
          </a:p>
          <a:p>
            <a:endParaRPr lang="en-US" sz="2800" dirty="0">
              <a:solidFill>
                <a:schemeClr val="bg1"/>
              </a:solidFill>
            </a:endParaRPr>
          </a:p>
          <a:p>
            <a:pPr marL="342900" indent="-342900">
              <a:buFont typeface="Arial" panose="020B0604020202020204" pitchFamily="34" charset="0"/>
              <a:buChar char="•"/>
            </a:pPr>
            <a:r>
              <a:rPr lang="en-US" sz="2800" b="1" dirty="0">
                <a:solidFill>
                  <a:schemeClr val="bg1"/>
                </a:solidFill>
              </a:rPr>
              <a:t>Topic 1- </a:t>
            </a:r>
            <a:r>
              <a:rPr lang="en-US" sz="2800" dirty="0">
                <a:solidFill>
                  <a:schemeClr val="bg1"/>
                </a:solidFill>
              </a:rPr>
              <a:t>Becoming aware of addictive properties of digital technology</a:t>
            </a:r>
          </a:p>
          <a:p>
            <a:pPr marL="342900" indent="-342900">
              <a:buFont typeface="Arial" panose="020B0604020202020204" pitchFamily="34" charset="0"/>
              <a:buChar char="•"/>
            </a:pPr>
            <a:r>
              <a:rPr lang="en-US" sz="2800" b="1" dirty="0">
                <a:solidFill>
                  <a:schemeClr val="bg1"/>
                </a:solidFill>
              </a:rPr>
              <a:t>Topic 2- </a:t>
            </a:r>
            <a:r>
              <a:rPr lang="en-US" sz="2800" dirty="0">
                <a:solidFill>
                  <a:schemeClr val="bg1"/>
                </a:solidFill>
              </a:rPr>
              <a:t>Training and guidance for digital communication</a:t>
            </a:r>
          </a:p>
          <a:p>
            <a:pPr marL="342900" indent="-342900">
              <a:buFont typeface="Arial" panose="020B0604020202020204" pitchFamily="34" charset="0"/>
              <a:buChar char="•"/>
            </a:pPr>
            <a:r>
              <a:rPr lang="en-US" sz="2800" b="1" dirty="0">
                <a:solidFill>
                  <a:schemeClr val="bg1"/>
                </a:solidFill>
              </a:rPr>
              <a:t>Topic 3- </a:t>
            </a:r>
            <a:r>
              <a:rPr lang="en-US" sz="2800" dirty="0">
                <a:solidFill>
                  <a:schemeClr val="bg1"/>
                </a:solidFill>
              </a:rPr>
              <a:t>Wellbeing safe resources for productivity and digital collaboration</a:t>
            </a:r>
          </a:p>
          <a:p>
            <a:pPr marL="342900" indent="-342900">
              <a:buFont typeface="Arial" panose="020B0604020202020204" pitchFamily="34" charset="0"/>
              <a:buChar char="•"/>
            </a:pPr>
            <a:r>
              <a:rPr lang="en-US" sz="2800" b="1" dirty="0">
                <a:solidFill>
                  <a:schemeClr val="bg1"/>
                </a:solidFill>
              </a:rPr>
              <a:t>Topic 4- </a:t>
            </a:r>
            <a:r>
              <a:rPr lang="en-US" sz="2800" dirty="0">
                <a:solidFill>
                  <a:schemeClr val="bg1"/>
                </a:solidFill>
              </a:rPr>
              <a:t>Tools to SWITCH OFF and ensure rest</a:t>
            </a:r>
          </a:p>
          <a:p>
            <a:endParaRPr lang="en-US"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4369FBEB-2B38-6508-7972-8BB547868DBB}"/>
              </a:ext>
            </a:extLst>
          </p:cNvPr>
          <p:cNvSpPr>
            <a:spLocks noGrp="1"/>
          </p:cNvSpPr>
          <p:nvPr>
            <p:ph type="body" sz="quarter" idx="20"/>
          </p:nvPr>
        </p:nvSpPr>
        <p:spPr/>
        <p:txBody>
          <a:bodyPr>
            <a:normAutofit fontScale="70000" lnSpcReduction="20000"/>
          </a:bodyPr>
          <a:lstStyle/>
          <a:p>
            <a:r>
              <a:rPr lang="en-IE" dirty="0"/>
              <a:t>End of Module 1</a:t>
            </a:r>
          </a:p>
          <a:p>
            <a:endParaRPr lang="en-IE" dirty="0"/>
          </a:p>
        </p:txBody>
      </p:sp>
      <p:sp>
        <p:nvSpPr>
          <p:cNvPr id="9" name="Text Placeholder 4">
            <a:extLst>
              <a:ext uri="{FF2B5EF4-FFF2-40B4-BE49-F238E27FC236}">
                <a16:creationId xmlns:a16="http://schemas.microsoft.com/office/drawing/2014/main" id="{FA79D039-102E-A41B-596F-A0D92A66C4A6}"/>
              </a:ext>
            </a:extLst>
          </p:cNvPr>
          <p:cNvSpPr txBox="1">
            <a:spLocks/>
          </p:cNvSpPr>
          <p:nvPr/>
        </p:nvSpPr>
        <p:spPr>
          <a:xfrm>
            <a:off x="8587409" y="2893968"/>
            <a:ext cx="3604591" cy="837258"/>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002060"/>
                </a:solidFill>
              </a:rPr>
              <a:t>Thanks for reading!</a:t>
            </a:r>
          </a:p>
          <a:p>
            <a:endParaRPr lang="en-IE" dirty="0">
              <a:solidFill>
                <a:schemeClr val="tx1">
                  <a:lumMod val="50000"/>
                </a:schemeClr>
              </a:solidFill>
            </a:endParaRPr>
          </a:p>
        </p:txBody>
      </p:sp>
    </p:spTree>
    <p:extLst>
      <p:ext uri="{BB962C8B-B14F-4D97-AF65-F5344CB8AC3E}">
        <p14:creationId xmlns:p14="http://schemas.microsoft.com/office/powerpoint/2010/main" val="219390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3B51D-88C7-4C24-AE06-E1F6A84FF7AB}"/>
              </a:ext>
            </a:extLst>
          </p:cNvPr>
          <p:cNvSpPr>
            <a:spLocks noGrp="1"/>
          </p:cNvSpPr>
          <p:nvPr>
            <p:ph type="body" idx="1"/>
          </p:nvPr>
        </p:nvSpPr>
        <p:spPr>
          <a:xfrm>
            <a:off x="516054" y="1495148"/>
            <a:ext cx="10808102" cy="3867704"/>
          </a:xfrm>
        </p:spPr>
        <p:txBody>
          <a:bodyPr>
            <a:normAutofit/>
          </a:bodyPr>
          <a:lstStyle/>
          <a:p>
            <a:pPr marL="228600" indent="0" algn="just"/>
            <a:r>
              <a:rPr lang="en-GB" sz="2800" dirty="0"/>
              <a:t>Digital wellbeing can be viewed from a variety of perspectives and across different contexts and situations:</a:t>
            </a:r>
          </a:p>
        </p:txBody>
      </p:sp>
      <p:sp>
        <p:nvSpPr>
          <p:cNvPr id="3" name="Text Placeholder 2">
            <a:extLst>
              <a:ext uri="{FF2B5EF4-FFF2-40B4-BE49-F238E27FC236}">
                <a16:creationId xmlns:a16="http://schemas.microsoft.com/office/drawing/2014/main" id="{2F6BE5D2-3B44-4EEF-A8E2-8823D5BAE449}"/>
              </a:ext>
            </a:extLst>
          </p:cNvPr>
          <p:cNvSpPr>
            <a:spLocks noGrp="1"/>
          </p:cNvSpPr>
          <p:nvPr>
            <p:ph type="body" idx="2"/>
          </p:nvPr>
        </p:nvSpPr>
        <p:spPr>
          <a:xfrm>
            <a:off x="516054" y="475231"/>
            <a:ext cx="5576634" cy="758054"/>
          </a:xfrm>
        </p:spPr>
        <p:txBody>
          <a:bodyPr>
            <a:normAutofit/>
          </a:bodyPr>
          <a:lstStyle/>
          <a:p>
            <a:r>
              <a:rPr lang="en-GB" b="1" dirty="0"/>
              <a:t>What is Digital Wellbeing?</a:t>
            </a:r>
            <a:endParaRPr lang="en-US" b="1" dirty="0"/>
          </a:p>
        </p:txBody>
      </p:sp>
      <p:sp>
        <p:nvSpPr>
          <p:cNvPr id="4" name="Rectangle: Rounded Corners 3">
            <a:extLst>
              <a:ext uri="{FF2B5EF4-FFF2-40B4-BE49-F238E27FC236}">
                <a16:creationId xmlns:a16="http://schemas.microsoft.com/office/drawing/2014/main" id="{0054568E-8B62-4646-9663-F3A95E112372}"/>
              </a:ext>
            </a:extLst>
          </p:cNvPr>
          <p:cNvSpPr/>
          <p:nvPr/>
        </p:nvSpPr>
        <p:spPr>
          <a:xfrm>
            <a:off x="1042939" y="2938411"/>
            <a:ext cx="4977717" cy="268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gn="just"/>
            <a:r>
              <a:rPr lang="en-GB" sz="1600" b="1" dirty="0">
                <a:solidFill>
                  <a:sysClr val="windowText" lastClr="000000"/>
                </a:solidFill>
              </a:rPr>
              <a:t>Individual perspective</a:t>
            </a:r>
          </a:p>
          <a:p>
            <a:pPr marL="228600" lvl="0"/>
            <a:endParaRPr lang="en-GB" sz="1600" b="1" dirty="0">
              <a:solidFill>
                <a:sysClr val="windowText" lastClr="000000"/>
              </a:solidFill>
            </a:endParaRPr>
          </a:p>
          <a:p>
            <a:pPr marL="228600" lvl="0"/>
            <a:endParaRPr lang="en-GB" sz="1600" b="1" dirty="0">
              <a:solidFill>
                <a:sysClr val="windowText" lastClr="000000"/>
              </a:solidFill>
            </a:endParaRPr>
          </a:p>
          <a:p>
            <a:pPr marL="228600" lvl="0" algn="just"/>
            <a:r>
              <a:rPr lang="en-GB" sz="1600" dirty="0">
                <a:solidFill>
                  <a:sysClr val="windowText" lastClr="000000"/>
                </a:solidFill>
              </a:rPr>
              <a:t>Personal, learning and work contexts: this involves identifying and understanding the positive benefits and any potential negative aspects of engaging with digital activities and being aware of ways to manage and control these to improve wellbeing.</a:t>
            </a:r>
            <a:endParaRPr lang="en-DE" sz="1600" dirty="0">
              <a:solidFill>
                <a:sysClr val="windowText" lastClr="000000"/>
              </a:solidFill>
            </a:endParaRPr>
          </a:p>
        </p:txBody>
      </p:sp>
      <p:sp>
        <p:nvSpPr>
          <p:cNvPr id="5" name="Rectangle: Rounded Corners 4">
            <a:extLst>
              <a:ext uri="{FF2B5EF4-FFF2-40B4-BE49-F238E27FC236}">
                <a16:creationId xmlns:a16="http://schemas.microsoft.com/office/drawing/2014/main" id="{71D2A717-42B7-4773-BA62-8D9EE94D1994}"/>
              </a:ext>
            </a:extLst>
          </p:cNvPr>
          <p:cNvSpPr/>
          <p:nvPr/>
        </p:nvSpPr>
        <p:spPr>
          <a:xfrm>
            <a:off x="6479569" y="2938411"/>
            <a:ext cx="4977717" cy="2686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gn="just"/>
            <a:r>
              <a:rPr lang="en-GB" sz="1600" b="1" dirty="0">
                <a:solidFill>
                  <a:sysClr val="windowText" lastClr="000000"/>
                </a:solidFill>
              </a:rPr>
              <a:t>Societal or organisational perspective</a:t>
            </a:r>
            <a:endParaRPr lang="en-GB" sz="1600" dirty="0">
              <a:solidFill>
                <a:sysClr val="windowText" lastClr="000000"/>
              </a:solidFill>
            </a:endParaRPr>
          </a:p>
          <a:p>
            <a:pPr marL="228600" lvl="0" algn="just"/>
            <a:r>
              <a:rPr lang="en-GB" sz="1600" dirty="0">
                <a:solidFill>
                  <a:sysClr val="windowText" lastClr="000000"/>
                </a:solidFill>
              </a:rPr>
              <a:t>Providers of digital systems, services and content have a responsibility for ensuring that these are well managed, supported, accessible and equitable. They also need to empower and build capability in users so that all who engage with them are equipped to do so in a way that supports and/or improves their wellbeing.</a:t>
            </a:r>
          </a:p>
        </p:txBody>
      </p:sp>
    </p:spTree>
    <p:extLst>
      <p:ext uri="{BB962C8B-B14F-4D97-AF65-F5344CB8AC3E}">
        <p14:creationId xmlns:p14="http://schemas.microsoft.com/office/powerpoint/2010/main" val="95449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p:txBody>
          <a:bodyPr>
            <a:normAutofit/>
          </a:bodyPr>
          <a:lstStyle/>
          <a:p>
            <a:pPr marL="0"/>
            <a:r>
              <a:rPr lang="en-US" dirty="0"/>
              <a:t>Increased use of technology that is directly linked to mental health issues and disturbance in the human behavior.</a:t>
            </a:r>
          </a:p>
          <a:p>
            <a:pPr marL="0"/>
            <a:r>
              <a:rPr lang="en-US" dirty="0"/>
              <a:t>Excessive use of technology at workplace, that is associated with burnout, suggesting that employers should adopt tools and practices that moderate technology usage to promote healthier life and work.</a:t>
            </a:r>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357564"/>
            <a:ext cx="5361286" cy="875721"/>
          </a:xfrm>
        </p:spPr>
        <p:txBody>
          <a:bodyPr>
            <a:normAutofit fontScale="77500" lnSpcReduction="20000"/>
          </a:bodyPr>
          <a:lstStyle/>
          <a:p>
            <a:r>
              <a:rPr lang="en-US" sz="4600" b="1" dirty="0"/>
              <a:t>Why is Digital Wellness Important?</a:t>
            </a:r>
            <a:endParaRPr lang="en-IN" sz="4600" b="1" dirty="0"/>
          </a:p>
          <a:p>
            <a:endParaRPr lang="en-US" b="1" dirty="0"/>
          </a:p>
          <a:p>
            <a:endParaRPr lang="en-IE" dirty="0"/>
          </a:p>
        </p:txBody>
      </p:sp>
      <p:pic>
        <p:nvPicPr>
          <p:cNvPr id="6" name="Picture Placeholder 5">
            <a:extLst>
              <a:ext uri="{FF2B5EF4-FFF2-40B4-BE49-F238E27FC236}">
                <a16:creationId xmlns:a16="http://schemas.microsoft.com/office/drawing/2014/main" id="{27E9EB0D-B0CB-4A5A-9F19-BD8AA3DAA87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091" r="16091"/>
          <a:stretch>
            <a:fillRect/>
          </a:stretch>
        </p:blipFill>
        <p:spPr/>
      </p:pic>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3">
                  <a:extLst>
                    <a:ext uri="{A12FA001-AC4F-418D-AE19-62706E023703}">
                      <ahyp:hlinkClr xmlns:ahyp="http://schemas.microsoft.com/office/drawing/2018/hyperlinkcolor" val="tx"/>
                    </a:ext>
                  </a:extLst>
                </a:hlinkClick>
              </a:rPr>
              <a:t>Source</a:t>
            </a:r>
            <a:endParaRPr lang="en-IE" dirty="0">
              <a:solidFill>
                <a:srgbClr val="09446A"/>
              </a:solidFill>
            </a:endParaRPr>
          </a:p>
        </p:txBody>
      </p:sp>
    </p:spTree>
    <p:extLst>
      <p:ext uri="{BB962C8B-B14F-4D97-AF65-F5344CB8AC3E}">
        <p14:creationId xmlns:p14="http://schemas.microsoft.com/office/powerpoint/2010/main" val="77708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88201-94B0-461E-B1A6-C082C0643776}"/>
              </a:ext>
            </a:extLst>
          </p:cNvPr>
          <p:cNvSpPr>
            <a:spLocks noGrp="1"/>
          </p:cNvSpPr>
          <p:nvPr>
            <p:ph type="body" sz="quarter" idx="18"/>
          </p:nvPr>
        </p:nvSpPr>
        <p:spPr>
          <a:xfrm>
            <a:off x="334664" y="1495148"/>
            <a:ext cx="6057635" cy="3867704"/>
          </a:xfrm>
        </p:spPr>
        <p:txBody>
          <a:bodyPr>
            <a:normAutofit/>
          </a:bodyPr>
          <a:lstStyle/>
          <a:p>
            <a:pPr marL="0"/>
            <a:r>
              <a:rPr lang="en-US" sz="2800" b="1" dirty="0"/>
              <a:t>Stronger employee engagement and higher productivity:</a:t>
            </a:r>
          </a:p>
          <a:p>
            <a:pPr marL="0"/>
            <a:endParaRPr lang="en-US" dirty="0"/>
          </a:p>
          <a:p>
            <a:pPr marL="0"/>
            <a:r>
              <a:rPr lang="en-US" dirty="0"/>
              <a:t>The average business worker uses more than 9 different applications to get work done. By promoting digital wellness through digital workspace technologies that encourage focus and reduce distraction, organizations can reduce worker exhaustion and improve employee engagement and productivity.</a:t>
            </a:r>
          </a:p>
          <a:p>
            <a:pPr marL="0"/>
            <a:endParaRPr lang="en-US" dirty="0"/>
          </a:p>
        </p:txBody>
      </p:sp>
      <p:sp>
        <p:nvSpPr>
          <p:cNvPr id="3" name="Text Placeholder 2">
            <a:extLst>
              <a:ext uri="{FF2B5EF4-FFF2-40B4-BE49-F238E27FC236}">
                <a16:creationId xmlns:a16="http://schemas.microsoft.com/office/drawing/2014/main" id="{366885FE-88B2-4183-966F-00491DF3E5AF}"/>
              </a:ext>
            </a:extLst>
          </p:cNvPr>
          <p:cNvSpPr>
            <a:spLocks noGrp="1"/>
          </p:cNvSpPr>
          <p:nvPr>
            <p:ph type="body" sz="quarter" idx="16"/>
          </p:nvPr>
        </p:nvSpPr>
        <p:spPr>
          <a:xfrm>
            <a:off x="734714" y="437322"/>
            <a:ext cx="5085159" cy="787871"/>
          </a:xfrm>
        </p:spPr>
        <p:txBody>
          <a:bodyPr>
            <a:normAutofit fontScale="62500" lnSpcReduction="20000"/>
          </a:bodyPr>
          <a:lstStyle/>
          <a:p>
            <a:r>
              <a:rPr lang="en-US" sz="5100" b="1" dirty="0"/>
              <a:t>Why is Digital Wellness Important?</a:t>
            </a:r>
            <a:endParaRPr lang="en-IN" sz="5100" b="1" dirty="0"/>
          </a:p>
          <a:p>
            <a:endParaRPr lang="en-US" b="1" dirty="0"/>
          </a:p>
          <a:p>
            <a:endParaRPr lang="en-IE" dirty="0"/>
          </a:p>
        </p:txBody>
      </p:sp>
      <p:sp>
        <p:nvSpPr>
          <p:cNvPr id="5" name="TextBox 4">
            <a:extLst>
              <a:ext uri="{FF2B5EF4-FFF2-40B4-BE49-F238E27FC236}">
                <a16:creationId xmlns:a16="http://schemas.microsoft.com/office/drawing/2014/main" id="{AA324EEA-5D36-4812-AB07-B8FD35967039}"/>
              </a:ext>
            </a:extLst>
          </p:cNvPr>
          <p:cNvSpPr txBox="1"/>
          <p:nvPr/>
        </p:nvSpPr>
        <p:spPr>
          <a:xfrm>
            <a:off x="5509591" y="5971867"/>
            <a:ext cx="1172817" cy="369332"/>
          </a:xfrm>
          <a:prstGeom prst="rect">
            <a:avLst/>
          </a:prstGeom>
          <a:noFill/>
        </p:spPr>
        <p:txBody>
          <a:bodyPr wrap="square" rtlCol="0">
            <a:spAutoFit/>
          </a:bodyPr>
          <a:lstStyle/>
          <a:p>
            <a:r>
              <a:rPr lang="en-US" dirty="0">
                <a:solidFill>
                  <a:srgbClr val="09446A"/>
                </a:solidFill>
                <a:hlinkClick r:id="rId2">
                  <a:extLst>
                    <a:ext uri="{A12FA001-AC4F-418D-AE19-62706E023703}">
                      <ahyp:hlinkClr xmlns:ahyp="http://schemas.microsoft.com/office/drawing/2018/hyperlinkcolor" val="tx"/>
                    </a:ext>
                  </a:extLst>
                </a:hlinkClick>
              </a:rPr>
              <a:t>Source</a:t>
            </a:r>
            <a:endParaRPr lang="en-IE" dirty="0">
              <a:solidFill>
                <a:srgbClr val="09446A"/>
              </a:solidFill>
            </a:endParaRPr>
          </a:p>
        </p:txBody>
      </p:sp>
      <p:pic>
        <p:nvPicPr>
          <p:cNvPr id="9" name="Picture Placeholder 8">
            <a:extLst>
              <a:ext uri="{FF2B5EF4-FFF2-40B4-BE49-F238E27FC236}">
                <a16:creationId xmlns:a16="http://schemas.microsoft.com/office/drawing/2014/main" id="{F38D4CF4-DE2C-40ED-A856-D9493941683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p:pic>
    </p:spTree>
    <p:extLst>
      <p:ext uri="{BB962C8B-B14F-4D97-AF65-F5344CB8AC3E}">
        <p14:creationId xmlns:p14="http://schemas.microsoft.com/office/powerpoint/2010/main" val="231478892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957D67-5CAB-4574-8F6A-4B15D980F661}">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17094</TotalTime>
  <Words>4976</Words>
  <Application>Microsoft Office PowerPoint</Application>
  <PresentationFormat>Widescreen</PresentationFormat>
  <Paragraphs>347</Paragraphs>
  <Slides>62</Slides>
  <Notes>8</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160</cp:revision>
  <dcterms:created xsi:type="dcterms:W3CDTF">2020-10-14T13:32:04Z</dcterms:created>
  <dcterms:modified xsi:type="dcterms:W3CDTF">2022-09-26T09:40:00Z</dcterms:modified>
</cp:coreProperties>
</file>